
<file path=[Content_Types].xml><?xml version="1.0" encoding="utf-8"?>
<Types xmlns="http://schemas.openxmlformats.org/package/2006/content-types">
  <Default Extension="png" ContentType="image/png"/>
  <Default Extension="BCB89A00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5" r:id="rId4"/>
  </p:sldMasterIdLst>
  <p:notesMasterIdLst>
    <p:notesMasterId r:id="rId27"/>
  </p:notesMasterIdLst>
  <p:handoutMasterIdLst>
    <p:handoutMasterId r:id="rId28"/>
  </p:handoutMasterIdLst>
  <p:sldIdLst>
    <p:sldId id="283" r:id="rId5"/>
    <p:sldId id="1906" r:id="rId6"/>
    <p:sldId id="1895" r:id="rId7"/>
    <p:sldId id="1896" r:id="rId8"/>
    <p:sldId id="1897" r:id="rId9"/>
    <p:sldId id="1894" r:id="rId10"/>
    <p:sldId id="1756" r:id="rId11"/>
    <p:sldId id="1901" r:id="rId12"/>
    <p:sldId id="1902" r:id="rId13"/>
    <p:sldId id="1907" r:id="rId14"/>
    <p:sldId id="296" r:id="rId15"/>
    <p:sldId id="1905" r:id="rId16"/>
    <p:sldId id="1729" r:id="rId17"/>
    <p:sldId id="1904" r:id="rId18"/>
    <p:sldId id="1909" r:id="rId19"/>
    <p:sldId id="291" r:id="rId20"/>
    <p:sldId id="292" r:id="rId21"/>
    <p:sldId id="1812" r:id="rId22"/>
    <p:sldId id="1910" r:id="rId23"/>
    <p:sldId id="1898" r:id="rId24"/>
    <p:sldId id="1911" r:id="rId25"/>
    <p:sldId id="1912" r:id="rId26"/>
  </p:sldIdLst>
  <p:sldSz cx="12436475" cy="6994525"/>
  <p:notesSz cx="6858000" cy="9144000"/>
  <p:defaultTextStyle>
    <a:defPPr>
      <a:defRPr lang="en-US"/>
    </a:defPPr>
    <a:lvl1pPr marL="0" algn="l" defTabSz="9326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44" algn="l" defTabSz="9326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688" algn="l" defTabSz="9326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032" algn="l" defTabSz="9326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376" algn="l" defTabSz="9326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720" algn="l" defTabSz="9326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064" algn="l" defTabSz="9326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408" algn="l" defTabSz="9326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752" algn="l" defTabSz="9326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 userDrawn="1">
          <p15:clr>
            <a:srgbClr val="A4A3A4"/>
          </p15:clr>
        </p15:guide>
        <p15:guide id="2" pos="39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ssica Harbin (Bridge Partners)" initials="JH(P" lastIdx="1" clrIdx="5">
    <p:extLst/>
  </p:cmAuthor>
  <p:cmAuthor id="1" name="Blair Fillingham" initials="BF" lastIdx="53" clrIdx="0">
    <p:extLst/>
  </p:cmAuthor>
  <p:cmAuthor id="8" name="Sarah" initials="S" lastIdx="3" clrIdx="6"/>
  <p:cmAuthor id="2" name="Jessica Harbin" initials="JH" lastIdx="40" clrIdx="1">
    <p:extLst/>
  </p:cmAuthor>
  <p:cmAuthor id="9" name="Nic Fillingham" initials="NF" lastIdx="10" clrIdx="7">
    <p:extLst/>
  </p:cmAuthor>
  <p:cmAuthor id="3" name="Jessica Harbin" initials="JH [2]" lastIdx="30" clrIdx="2">
    <p:extLst/>
  </p:cmAuthor>
  <p:cmAuthor id="10" name="Paul Wilcox" initials="PW" lastIdx="10" clrIdx="8">
    <p:extLst>
      <p:ext uri="{19B8F6BF-5375-455C-9EA6-DF929625EA0E}">
        <p15:presenceInfo xmlns:p15="http://schemas.microsoft.com/office/powerpoint/2012/main" userId="be6daff017ddb434" providerId="Windows Live"/>
      </p:ext>
    </p:extLst>
  </p:cmAuthor>
  <p:cmAuthor id="4" name="Jessica Prince" initials="JP" lastIdx="87" clrIdx="3">
    <p:extLst/>
  </p:cmAuthor>
  <p:cmAuthor id="11" name="Author" initials="A" lastIdx="61" clrIdx="9"/>
  <p:cmAuthor id="5" name="Marc Faerber (3Sharp LLC)" initials="MF(L" lastIdx="21" clrIdx="3">
    <p:extLst/>
  </p:cmAuthor>
  <p:cmAuthor id="12" name="Matt Hall" initials="MH" lastIdx="3" clrIdx="10">
    <p:extLst>
      <p:ext uri="{19B8F6BF-5375-455C-9EA6-DF929625EA0E}">
        <p15:presenceInfo xmlns:p15="http://schemas.microsoft.com/office/powerpoint/2012/main" userId="S::mathal@microsoft.com::a534ab28-d2d0-46ed-b3cd-74e3b961d339" providerId="AD"/>
      </p:ext>
    </p:extLst>
  </p:cmAuthor>
  <p:cmAuthor id="6" name="Noga Ronen" initials="NR" lastIdx="15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0000"/>
    <a:srgbClr val="FFFFFF"/>
    <a:srgbClr val="787878"/>
    <a:srgbClr val="1A4D8A"/>
    <a:srgbClr val="FFFFCC"/>
    <a:srgbClr val="FA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F16A2E-0634-4C42-B7D2-3EEAEA6EC0B1}" v="86" dt="2018-09-06T20:27:55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82756" autoAdjust="0"/>
  </p:normalViewPr>
  <p:slideViewPr>
    <p:cSldViewPr snapToGrid="0">
      <p:cViewPr varScale="1">
        <p:scale>
          <a:sx n="61" d="100"/>
          <a:sy n="61" d="100"/>
        </p:scale>
        <p:origin x="710" y="24"/>
      </p:cViewPr>
      <p:guideLst>
        <p:guide orient="horz" pos="2179"/>
        <p:guide pos="39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1" d="100"/>
          <a:sy n="91" d="100"/>
        </p:scale>
        <p:origin x="29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 Leick (RedCloud Consulting Inc)" userId="S::v-carlei@microsoft.com::63afa178-1d00-4b2a-a279-ef5a7328fcb7" providerId="AD" clId="Web-{717EE1A5-92AD-4539-92D5-8B23C604E593}"/>
    <pc:docChg chg="modSld">
      <pc:chgData name="Carol Leick (RedCloud Consulting Inc)" userId="S::v-carlei@microsoft.com::63afa178-1d00-4b2a-a279-ef5a7328fcb7" providerId="AD" clId="Web-{717EE1A5-92AD-4539-92D5-8B23C604E593}" dt="2018-09-06T20:23:57.893" v="1"/>
      <pc:docMkLst>
        <pc:docMk/>
      </pc:docMkLst>
      <pc:sldChg chg="addSp modSp">
        <pc:chgData name="Carol Leick (RedCloud Consulting Inc)" userId="S::v-carlei@microsoft.com::63afa178-1d00-4b2a-a279-ef5a7328fcb7" providerId="AD" clId="Web-{717EE1A5-92AD-4539-92D5-8B23C604E593}" dt="2018-09-06T20:23:57.893" v="1"/>
        <pc:sldMkLst>
          <pc:docMk/>
          <pc:sldMk cId="2431548900" sldId="1894"/>
        </pc:sldMkLst>
        <pc:spChg chg="add mod">
          <ac:chgData name="Carol Leick (RedCloud Consulting Inc)" userId="S::v-carlei@microsoft.com::63afa178-1d00-4b2a-a279-ef5a7328fcb7" providerId="AD" clId="Web-{717EE1A5-92AD-4539-92D5-8B23C604E593}" dt="2018-09-06T20:23:57.893" v="1"/>
          <ac:spMkLst>
            <pc:docMk/>
            <pc:sldMk cId="2431548900" sldId="1894"/>
            <ac:spMk id="4" creationId="{E9499982-9271-499F-A51A-0C4F54FE92AF}"/>
          </ac:spMkLst>
        </pc:spChg>
      </pc:sldChg>
    </pc:docChg>
  </pc:docChgLst>
  <pc:docChgLst>
    <pc:chgData name="Carol Leick (RedCloud Consulting Inc)" userId="63afa178-1d00-4b2a-a279-ef5a7328fcb7" providerId="ADAL" clId="{F6F16A2E-0634-4C42-B7D2-3EEAEA6EC0B1}"/>
    <pc:docChg chg="undo modSld">
      <pc:chgData name="Carol Leick (RedCloud Consulting Inc)" userId="63afa178-1d00-4b2a-a279-ef5a7328fcb7" providerId="ADAL" clId="{F6F16A2E-0634-4C42-B7D2-3EEAEA6EC0B1}" dt="2018-09-06T20:27:55.066" v="85" actId="108"/>
      <pc:docMkLst>
        <pc:docMk/>
      </pc:docMkLst>
      <pc:sldChg chg="modSp">
        <pc:chgData name="Carol Leick (RedCloud Consulting Inc)" userId="63afa178-1d00-4b2a-a279-ef5a7328fcb7" providerId="ADAL" clId="{F6F16A2E-0634-4C42-B7D2-3EEAEA6EC0B1}" dt="2018-09-06T20:27:55.066" v="85" actId="108"/>
        <pc:sldMkLst>
          <pc:docMk/>
          <pc:sldMk cId="2431548900" sldId="1894"/>
        </pc:sldMkLst>
        <pc:spChg chg="mod">
          <ac:chgData name="Carol Leick (RedCloud Consulting Inc)" userId="63afa178-1d00-4b2a-a279-ef5a7328fcb7" providerId="ADAL" clId="{F6F16A2E-0634-4C42-B7D2-3EEAEA6EC0B1}" dt="2018-09-06T20:27:55.066" v="85" actId="108"/>
          <ac:spMkLst>
            <pc:docMk/>
            <pc:sldMk cId="2431548900" sldId="1894"/>
            <ac:spMk id="2" creationId="{DF1FF588-AA2A-4CCC-BA28-8B725D983F31}"/>
          </ac:spMkLst>
        </pc:spChg>
      </pc:sldChg>
    </pc:docChg>
  </pc:docChgLst>
  <pc:docChgLst>
    <pc:chgData name="Carol Leick (RedCloud Consulting Inc)" userId="63afa178-1d00-4b2a-a279-ef5a7328fcb7" providerId="ADAL" clId="{5269D5F7-F6C7-4B92-A9C8-1EB29C62983E}"/>
    <pc:docChg chg="modSld">
      <pc:chgData name="Carol Leick (RedCloud Consulting Inc)" userId="63afa178-1d00-4b2a-a279-ef5a7328fcb7" providerId="ADAL" clId="{5269D5F7-F6C7-4B92-A9C8-1EB29C62983E}" dt="2018-08-10T00:33:14.656" v="3" actId="20577"/>
      <pc:docMkLst>
        <pc:docMk/>
      </pc:docMkLst>
      <pc:sldChg chg="modSp">
        <pc:chgData name="Carol Leick (RedCloud Consulting Inc)" userId="63afa178-1d00-4b2a-a279-ef5a7328fcb7" providerId="ADAL" clId="{5269D5F7-F6C7-4B92-A9C8-1EB29C62983E}" dt="2018-08-10T00:33:14.656" v="3" actId="20577"/>
        <pc:sldMkLst>
          <pc:docMk/>
          <pc:sldMk cId="1557238635" sldId="1895"/>
        </pc:sldMkLst>
        <pc:spChg chg="mod">
          <ac:chgData name="Carol Leick (RedCloud Consulting Inc)" userId="63afa178-1d00-4b2a-a279-ef5a7328fcb7" providerId="ADAL" clId="{5269D5F7-F6C7-4B92-A9C8-1EB29C62983E}" dt="2018-08-10T00:33:14.656" v="3" actId="20577"/>
          <ac:spMkLst>
            <pc:docMk/>
            <pc:sldMk cId="1557238635" sldId="1895"/>
            <ac:spMk id="31" creationId="{CCBFCF48-D8C6-4DE6-8757-12C1C3BEA40F}"/>
          </ac:spMkLst>
        </pc:spChg>
      </pc:sldChg>
      <pc:sldChg chg="modSp">
        <pc:chgData name="Carol Leick (RedCloud Consulting Inc)" userId="63afa178-1d00-4b2a-a279-ef5a7328fcb7" providerId="ADAL" clId="{5269D5F7-F6C7-4B92-A9C8-1EB29C62983E}" dt="2018-08-10T00:23:33.131" v="1" actId="20577"/>
        <pc:sldMkLst>
          <pc:docMk/>
          <pc:sldMk cId="2093579061" sldId="1906"/>
        </pc:sldMkLst>
        <pc:spChg chg="mod">
          <ac:chgData name="Carol Leick (RedCloud Consulting Inc)" userId="63afa178-1d00-4b2a-a279-ef5a7328fcb7" providerId="ADAL" clId="{5269D5F7-F6C7-4B92-A9C8-1EB29C62983E}" dt="2018-08-10T00:23:33.131" v="1" actId="20577"/>
          <ac:spMkLst>
            <pc:docMk/>
            <pc:sldMk cId="2093579061" sldId="1906"/>
            <ac:spMk id="22" creationId="{E9C0D9A5-B9A0-4ADD-993B-43ECD0B011A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A6-41A7-A87B-F44304333E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A6-41A7-A87B-F44304333E0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2-4465-A043-099E9ACD7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CB-4961-8752-99ACAFE4AD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CB-4961-8752-99ACAFE4AD7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0.48</c:v>
                </c:pt>
                <c:pt idx="1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CB-4961-8752-99ACAFE4A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8B-4C6B-A6C1-B2B4568FA2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8B-4C6B-A6C1-B2B4568FA24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8B-4C6B-A6C1-B2B4568FA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FE-4A5D-AD1E-6AB80E799A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FE-4A5D-AD1E-6AB80E799A8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0.88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FE-4A5D-AD1E-6AB80E799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CB-4961-8752-99ACAFE4AD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CB-4961-8752-99ACAFE4AD7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CB-4961-8752-99ACAFE4A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C1-4D99-AADA-A54242FC1B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C1-4D99-AADA-A54242FC1B7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C1-4D99-AADA-A54242FC1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5B-4FA2-902A-723BF1CB6A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5B-4FA2-902A-723BF1CB6A3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5B-4FA2-902A-723BF1CB6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43-41E8-970F-412DFDF62F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43-41E8-970F-412DFDF62F9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43-41E8-970F-412DFDF62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80-45DE-9B7B-141BFD00E8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80-45DE-9B7B-141BFD00E87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0.57999999999999996</c:v>
                </c:pt>
                <c:pt idx="1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80-45DE-9B7B-141BFD00E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3-4004-965B-986D5C7220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3-4004-965B-986D5C72205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0.91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D3-4004-965B-986D5C722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A4-4C20-BF06-32FDA0D3C3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A4-4C20-BF06-32FDA0D3C38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0.15</c:v>
                </c:pt>
                <c:pt idx="1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A4-4C20-BF06-32FDA0D3C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96-4D6A-B43C-DAF2D96471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96-4D6A-B43C-DAF2D964716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96-4D6A-B43C-DAF2D9647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FE-4A5D-AD1E-6AB80E799A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FE-4A5D-AD1E-6AB80E799A8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0.88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FE-4A5D-AD1E-6AB80E799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F6DC81-EF7C-4A94-B0AF-C99DEA945C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92D6F-49D1-4AE3-9B53-678A563BAF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6583C-0D4C-4EAA-BBBD-2A7E2ADDEE83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7C936-F4D0-409F-AAD2-4E704C01AF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932C1-B9B2-43AA-90A6-2C4645A002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12B99-661E-4CBD-9A7D-6C940775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28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FC208-5107-4678-8737-C5670F9D3707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F5114-F968-4E76-B1FB-7E87E880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26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6344" algn="l" defTabSz="9326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2688" algn="l" defTabSz="9326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99032" algn="l" defTabSz="9326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65376" algn="l" defTabSz="9326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31720" algn="l" defTabSz="9326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064" algn="l" defTabSz="9326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408" algn="l" defTabSz="9326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752" algn="l" defTabSz="9326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D3714-B553-A044-BA72-366907BA36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23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782E5-B92A-448D-990C-FDDC8FB844A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50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9/6/2018 1:24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494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9/6/2018 1:24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443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5D03D-415A-43DD-B121-810B420562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59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5D03D-415A-43DD-B121-810B420562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852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5D03D-415A-43DD-B121-810B420562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82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a lot of reading – have assess, deploy and support as pictures not text.  Simplify the text.  </a:t>
            </a:r>
          </a:p>
          <a:p>
            <a:endParaRPr lang="en-US" dirty="0"/>
          </a:p>
          <a:p>
            <a:r>
              <a:rPr lang="en-US" dirty="0"/>
              <a:t>NOTE:  </a:t>
            </a:r>
            <a:r>
              <a:rPr lang="en-US" sz="1200" dirty="0">
                <a:latin typeface="+mn-lt"/>
              </a:rPr>
              <a:t>we also have Partner Smart Office – on GitHub open source can help (Rackspace uses to aggregate for all customers) (in addition to Secure Score API).  Stefan S. will review. (What he was talking about as a next step. 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Foot in the door – if have office 365 and haven’t secured it, good for Secure Score.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Sold it – 20% monthly recurring revenue.  What else can you do?  Build service around Secure.  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 err="1">
                <a:latin typeface="+mn-lt"/>
              </a:rPr>
              <a:t>Ransomeware</a:t>
            </a:r>
            <a:r>
              <a:rPr lang="en-US" sz="1200" dirty="0">
                <a:latin typeface="+mn-lt"/>
              </a:rPr>
              <a:t> toolkit, secure score toolkit – Stefan can get us the complete list of toolkits.  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Good slide is stair step – progression of things.  </a:t>
            </a:r>
          </a:p>
          <a:p>
            <a:r>
              <a:rPr lang="en-US" sz="1200" dirty="0">
                <a:latin typeface="+mn-lt"/>
              </a:rPr>
              <a:t>Left – floor.  No cloud, server in office. Skeptical customer not ready for M365 but feeling pain with email.  Sell Exchange Online $4/month</a:t>
            </a:r>
          </a:p>
          <a:p>
            <a:r>
              <a:rPr lang="en-US" sz="1200" dirty="0">
                <a:latin typeface="+mn-lt"/>
              </a:rPr>
              <a:t>- Exchange Online Protection (spam and virus protection, huge upgrade from what they have now. Hands-off, proper functioning, </a:t>
            </a:r>
            <a:r>
              <a:rPr lang="en-US" sz="1200" dirty="0" err="1">
                <a:latin typeface="+mn-lt"/>
              </a:rPr>
              <a:t>allway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uptodate</a:t>
            </a:r>
            <a:r>
              <a:rPr lang="en-US" sz="1200" dirty="0">
                <a:latin typeface="+mn-lt"/>
              </a:rPr>
              <a:t> antispam and </a:t>
            </a:r>
            <a:r>
              <a:rPr lang="en-US" sz="1200" dirty="0" err="1">
                <a:latin typeface="+mn-lt"/>
              </a:rPr>
              <a:t>antiv</a:t>
            </a:r>
            <a:r>
              <a:rPr lang="en-US" sz="1200" dirty="0">
                <a:latin typeface="+mn-lt"/>
              </a:rPr>
              <a:t> platform)</a:t>
            </a:r>
          </a:p>
          <a:p>
            <a:r>
              <a:rPr lang="en-US" sz="1200" dirty="0">
                <a:latin typeface="+mn-lt"/>
              </a:rPr>
              <a:t>Next – Office 365 -- $15/month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+mn-lt"/>
              </a:rPr>
              <a:t>Exchange Online Protection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+mn-lt"/>
              </a:rPr>
              <a:t>Secure Score – advise them and get in proper </a:t>
            </a:r>
            <a:r>
              <a:rPr lang="en-US" sz="1200" dirty="0" err="1">
                <a:latin typeface="+mn-lt"/>
              </a:rPr>
              <a:t>configruation</a:t>
            </a:r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Last – M365 -- $20/month </a:t>
            </a:r>
          </a:p>
          <a:p>
            <a:r>
              <a:rPr lang="en-US" sz="1200" dirty="0">
                <a:latin typeface="+mn-lt"/>
              </a:rPr>
              <a:t>-Office ATP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+mn-lt"/>
              </a:rPr>
              <a:t>Phishing protection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+mn-lt"/>
              </a:rPr>
              <a:t>Ransomware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+mn-lt"/>
              </a:rPr>
              <a:t>Mobile device security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+mn-lt"/>
              </a:rPr>
              <a:t>Identify AAD</a:t>
            </a:r>
          </a:p>
          <a:p>
            <a:pPr marL="171450" indent="-171450">
              <a:buFontTx/>
              <a:buChar char="-"/>
            </a:pPr>
            <a:endParaRPr lang="en-US" sz="1200" dirty="0">
              <a:latin typeface="+mn-lt"/>
            </a:endParaRPr>
          </a:p>
          <a:p>
            <a:pPr marL="0" indent="0">
              <a:buFontTx/>
              <a:buNone/>
            </a:pPr>
            <a:r>
              <a:rPr lang="en-US" sz="1200" dirty="0">
                <a:latin typeface="+mn-lt"/>
              </a:rPr>
              <a:t>Now established, here’s what to think of next – how to get margin past 20%.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+mn-lt"/>
              </a:rPr>
              <a:t>Assessments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+mn-lt"/>
              </a:rPr>
              <a:t>Secure score-based monitoring services – we watch the watchers, etc.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F5114-F968-4E76-B1FB-7E87E880EF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60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F5114-F968-4E76-B1FB-7E87E880EF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36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5D03D-415A-43DD-B121-810B420562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295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5D03D-415A-43DD-B121-810B420562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64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748A-C3F1-4DCC-BEC0-0C96C4C835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670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5D03D-415A-43DD-B121-810B420562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748A-C3F1-4DCC-BEC0-0C96C4C835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800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748A-C3F1-4DCC-BEC0-0C96C4C835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11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748A-C3F1-4DCC-BEC0-0C96C4C835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4D7FA-168F-4BA1-A406-686B2962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4D7FA-168F-4BA1-A406-686B2962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370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4D7FA-168F-4BA1-A406-686B2962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302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4D7FA-168F-4BA1-A406-686B2962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35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38157" y="3090314"/>
            <a:ext cx="9590081" cy="1828800"/>
          </a:xfrm>
          <a:noFill/>
        </p:spPr>
        <p:txBody>
          <a:bodyPr lIns="0" tIns="0" rIns="0" bIns="182880" anchor="b" anchorCtr="0"/>
          <a:lstStyle>
            <a:lvl1pPr>
              <a:defRPr sz="5400" strike="noStrike" spc="-150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4976" y="4935118"/>
            <a:ext cx="9590081" cy="964256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4A718E-6F7C-414B-B5B4-AA6809C76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7" y="445839"/>
            <a:ext cx="914400" cy="1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35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ody slide (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94EA65-2CBF-4A04-9D22-169D8572F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974" y="1105407"/>
            <a:ext cx="11567160" cy="3600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6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26pt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51F60-48F2-43C1-8392-7BC1F4F3B29C}"/>
              </a:ext>
            </a:extLst>
          </p:cNvPr>
          <p:cNvSpPr/>
          <p:nvPr userDrawn="1"/>
        </p:nvSpPr>
        <p:spPr bwMode="auto">
          <a:xfrm>
            <a:off x="434975" y="1631569"/>
            <a:ext cx="3705225" cy="3191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CC159E40-0EE3-4489-B97B-F8239A00259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5209" y="1997456"/>
            <a:ext cx="2752725" cy="2459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99BFCA-4785-451D-9581-D483620F9D75}"/>
              </a:ext>
            </a:extLst>
          </p:cNvPr>
          <p:cNvSpPr/>
          <p:nvPr userDrawn="1"/>
        </p:nvSpPr>
        <p:spPr bwMode="auto">
          <a:xfrm>
            <a:off x="4367213" y="1631569"/>
            <a:ext cx="3695702" cy="3191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FADE2-AA55-46FA-9365-91E67D75A995}"/>
              </a:ext>
            </a:extLst>
          </p:cNvPr>
          <p:cNvSpPr/>
          <p:nvPr userDrawn="1"/>
        </p:nvSpPr>
        <p:spPr bwMode="auto">
          <a:xfrm>
            <a:off x="8289928" y="1631569"/>
            <a:ext cx="3708398" cy="3191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50EF7C03-05A0-4784-B017-EE510468647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841875" y="1997456"/>
            <a:ext cx="2752725" cy="2459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4A305D52-F002-4BEA-9F54-7481AC8EF5E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770907" y="1997456"/>
            <a:ext cx="2752725" cy="2459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6F0DA68-B7FC-4BAE-9E0B-C80E946FF4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5026024"/>
            <a:ext cx="3700401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F2A38E2-89C1-4FBA-AB5A-2A8774AAE5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212" y="5026024"/>
            <a:ext cx="3695701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7DA9A1B-EF90-42DD-B22E-9C229B89F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89925" y="5026024"/>
            <a:ext cx="3708401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02787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5679707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334125" y="0"/>
            <a:ext cx="6102349" cy="699452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7B2D435-6763-4273-8B58-EEB875617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5667375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Photo layout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1CE2F71-BF91-4E7B-BDE5-A747EFEFF8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2412482"/>
            <a:ext cx="5461623" cy="2624741"/>
          </a:xfrm>
        </p:spPr>
        <p:txBody>
          <a:bodyPr wrap="square"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 dirty="0"/>
              <a:t>Subhead Segoe UI 22pt</a:t>
            </a:r>
          </a:p>
          <a:p>
            <a:pPr lvl="0"/>
            <a:r>
              <a:rPr lang="pt-BR" dirty="0"/>
              <a:t>Subhead Segoe UI 22pt</a:t>
            </a:r>
          </a:p>
          <a:p>
            <a:pPr lvl="0"/>
            <a:r>
              <a:rPr lang="pt-BR" dirty="0"/>
              <a:t>Subhead Segoe UI 22pt</a:t>
            </a:r>
          </a:p>
        </p:txBody>
      </p:sp>
    </p:spTree>
    <p:extLst>
      <p:ext uri="{BB962C8B-B14F-4D97-AF65-F5344CB8AC3E}">
        <p14:creationId xmlns:p14="http://schemas.microsoft.com/office/powerpoint/2010/main" val="228362469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334125" y="0"/>
            <a:ext cx="6102349" cy="699452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13C2FD7-D7BD-4C2F-86B5-C06DBDEA1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5667375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9238FB9-5ADA-46FA-92A7-68A2F162C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974" y="1105407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396201342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334125" y="0"/>
            <a:ext cx="6102349" cy="699452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13C2FD7-D7BD-4C2F-86B5-C06DBDEA1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5667375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9238FB9-5ADA-46FA-92A7-68A2F162C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974" y="1105407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1C57961-C732-4259-AE7D-87E19802FE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2593070"/>
            <a:ext cx="5461623" cy="2624741"/>
          </a:xfrm>
        </p:spPr>
        <p:txBody>
          <a:bodyPr wrap="square"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b="0" i="0">
                <a:solidFill>
                  <a:srgbClr val="000000"/>
                </a:solidFill>
                <a:latin typeface="+mn-lt"/>
              </a:defRPr>
            </a:lvl1pPr>
            <a:lvl2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 dirty="0"/>
              <a:t>Subhead Segoe UI 16pt</a:t>
            </a:r>
          </a:p>
          <a:p>
            <a:pPr lvl="0"/>
            <a:r>
              <a:rPr lang="pt-BR" dirty="0"/>
              <a:t>Subhead Segoe UI 16pt</a:t>
            </a:r>
          </a:p>
          <a:p>
            <a:pPr lvl="0"/>
            <a:r>
              <a:rPr lang="pt-BR" dirty="0"/>
              <a:t>Subhead Segoe UI 16pt</a:t>
            </a:r>
          </a:p>
        </p:txBody>
      </p:sp>
    </p:spTree>
    <p:extLst>
      <p:ext uri="{BB962C8B-B14F-4D97-AF65-F5344CB8AC3E}">
        <p14:creationId xmlns:p14="http://schemas.microsoft.com/office/powerpoint/2010/main" val="97243078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334125" y="0"/>
            <a:ext cx="6102349" cy="699452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13C2FD7-D7BD-4C2F-86B5-C06DBDEA1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5667375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 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9238FB9-5ADA-46FA-92A7-68A2F162C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974" y="1669430"/>
            <a:ext cx="5461623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1C57961-C732-4259-AE7D-87E19802FE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2591943"/>
            <a:ext cx="5461623" cy="2624741"/>
          </a:xfrm>
        </p:spPr>
        <p:txBody>
          <a:bodyPr wrap="square"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b="0" i="0">
                <a:solidFill>
                  <a:srgbClr val="000000"/>
                </a:solidFill>
                <a:latin typeface="+mn-lt"/>
              </a:defRPr>
            </a:lvl1pPr>
            <a:lvl2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 dirty="0"/>
              <a:t>Subhead Segoe UI 20pt</a:t>
            </a:r>
          </a:p>
          <a:p>
            <a:pPr lvl="0"/>
            <a:r>
              <a:rPr lang="pt-BR" dirty="0"/>
              <a:t>Subhead Segoe UI 20pt</a:t>
            </a:r>
          </a:p>
          <a:p>
            <a:pPr lvl="0"/>
            <a:r>
              <a:rPr lang="pt-BR" dirty="0"/>
              <a:t>Subhead Segoe UI 20pt</a:t>
            </a:r>
          </a:p>
        </p:txBody>
      </p:sp>
    </p:spTree>
    <p:extLst>
      <p:ext uri="{BB962C8B-B14F-4D97-AF65-F5344CB8AC3E}">
        <p14:creationId xmlns:p14="http://schemas.microsoft.com/office/powerpoint/2010/main" val="94088693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34974" y="2178050"/>
            <a:ext cx="3705225" cy="26352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367214" y="2178050"/>
            <a:ext cx="3695700" cy="2635250"/>
          </a:xfr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289925" y="2178049"/>
            <a:ext cx="3706871" cy="2635251"/>
          </a:xfrm>
          <a:blipFill>
            <a:blip r:embed="rId4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5026024"/>
            <a:ext cx="3703320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67211" y="5026024"/>
            <a:ext cx="3695700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289926" y="5026024"/>
            <a:ext cx="3703320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138D0E-FA08-493B-A3B5-1ED81872A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Photo layout 2</a:t>
            </a:r>
          </a:p>
        </p:txBody>
      </p:sp>
    </p:spTree>
    <p:extLst>
      <p:ext uri="{BB962C8B-B14F-4D97-AF65-F5344CB8AC3E}">
        <p14:creationId xmlns:p14="http://schemas.microsoft.com/office/powerpoint/2010/main" val="211764889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34974" y="1679381"/>
            <a:ext cx="3705225" cy="26352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367214" y="1679381"/>
            <a:ext cx="3695700" cy="2635250"/>
          </a:xfr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289925" y="1679380"/>
            <a:ext cx="3706871" cy="2635251"/>
          </a:xfrm>
          <a:blipFill>
            <a:blip r:embed="rId4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4527355"/>
            <a:ext cx="3703320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67211" y="4527355"/>
            <a:ext cx="3695700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289926" y="4527355"/>
            <a:ext cx="3703320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138D0E-FA08-493B-A3B5-1ED81872A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06B8176-91F0-4589-8C83-79DFB82F2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974" y="1105407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366902677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2178050"/>
            <a:ext cx="3703320" cy="436721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67211" y="2178050"/>
            <a:ext cx="3695700" cy="436721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289926" y="2178050"/>
            <a:ext cx="3703320" cy="436721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138D0E-FA08-493B-A3B5-1ED81872A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82DD72E-7038-47E2-B612-9BBB8E84C3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974" y="1105407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336446838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4974" y="2178050"/>
            <a:ext cx="5897563" cy="436721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138D0E-FA08-493B-A3B5-1ED81872A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82DD72E-7038-47E2-B612-9BBB8E84C3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974" y="1105407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4690105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1BD43-4947-4C7D-B1C8-B6C8FC378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77" y="445842"/>
            <a:ext cx="914400" cy="1949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73B716-5AC1-4E6F-99C0-F195B0C5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157" y="3090314"/>
            <a:ext cx="9590081" cy="1828800"/>
          </a:xfrm>
          <a:noFill/>
        </p:spPr>
        <p:txBody>
          <a:bodyPr lIns="0" tIns="0" rIns="0" bIns="182880" anchor="b" anchorCtr="0"/>
          <a:lstStyle>
            <a:lvl1pPr>
              <a:defRPr sz="5400" strike="noStrike" spc="-1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8FD896-9F6B-4251-9F12-35FEF1AF74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976" y="4935118"/>
            <a:ext cx="9590081" cy="964256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54696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562D5679-B66F-A244-9E94-0FFE5F1B6168}"/>
              </a:ext>
            </a:extLst>
          </p:cNvPr>
          <p:cNvSpPr>
            <a:spLocks noGrp="1"/>
          </p:cNvSpPr>
          <p:nvPr>
            <p:ph type="clipArt" sz="quarter" idx="11" hasCustomPrompt="1"/>
          </p:nvPr>
        </p:nvSpPr>
        <p:spPr>
          <a:xfrm>
            <a:off x="6102350" y="2188559"/>
            <a:ext cx="5895975" cy="3831241"/>
          </a:xfrm>
        </p:spPr>
        <p:txBody>
          <a:bodyPr anchor="ctr">
            <a:noAutofit/>
          </a:bodyPr>
          <a:lstStyle>
            <a:lvl1pPr algn="ctr">
              <a:defRPr sz="2000"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4975" y="2188559"/>
            <a:ext cx="5241206" cy="2624741"/>
          </a:xfrm>
        </p:spPr>
        <p:txBody>
          <a:bodyPr wrap="square"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600" b="0" i="0">
                <a:solidFill>
                  <a:srgbClr val="000000"/>
                </a:solidFill>
                <a:latin typeface="+mn-lt"/>
              </a:defRPr>
            </a:lvl1pPr>
            <a:lvl2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 dirty="0"/>
              <a:t>Subhead Segoe UI 26pt</a:t>
            </a:r>
          </a:p>
          <a:p>
            <a:pPr lvl="0"/>
            <a:r>
              <a:rPr lang="pt-BR" dirty="0"/>
              <a:t>Subhead Segoe UI 26pt</a:t>
            </a:r>
          </a:p>
          <a:p>
            <a:pPr lvl="0"/>
            <a:r>
              <a:rPr lang="pt-BR" dirty="0"/>
              <a:t>Subhead Segoe UI 26pt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60CBD1C-0AFE-4EB9-94D7-943981FE0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Device layout</a:t>
            </a:r>
          </a:p>
        </p:txBody>
      </p:sp>
    </p:spTree>
    <p:extLst>
      <p:ext uri="{BB962C8B-B14F-4D97-AF65-F5344CB8AC3E}">
        <p14:creationId xmlns:p14="http://schemas.microsoft.com/office/powerpoint/2010/main" val="255112779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34975" y="1631569"/>
            <a:ext cx="3705225" cy="3191256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915209" y="1997456"/>
            <a:ext cx="2752725" cy="2459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367213" y="1631569"/>
            <a:ext cx="3695702" cy="319125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289928" y="1631569"/>
            <a:ext cx="3708398" cy="319125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841875" y="1997456"/>
            <a:ext cx="2752725" cy="2459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770907" y="1997456"/>
            <a:ext cx="2752725" cy="2459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4975" y="5026024"/>
            <a:ext cx="3700401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67212" y="5026024"/>
            <a:ext cx="3695701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289925" y="5026024"/>
            <a:ext cx="3708401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EAFD200A-3DF9-4474-9DED-3FA763E34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CB2373E-AE71-4DEC-8BD5-3EE3D92B8E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974" y="1106424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145538863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34975" y="2178050"/>
            <a:ext cx="3705225" cy="3191256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915209" y="2543937"/>
            <a:ext cx="2752725" cy="2459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367213" y="2178050"/>
            <a:ext cx="3695702" cy="319125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289928" y="2178050"/>
            <a:ext cx="3708398" cy="319125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841875" y="2543937"/>
            <a:ext cx="2752725" cy="2459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770907" y="2543937"/>
            <a:ext cx="2752725" cy="2459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4975" y="5572505"/>
            <a:ext cx="3700401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67212" y="5572505"/>
            <a:ext cx="3695701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289925" y="5572505"/>
            <a:ext cx="3708401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EAFD200A-3DF9-4474-9DED-3FA763E34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CB2373E-AE71-4DEC-8BD5-3EE3D92B8E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974" y="1106424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47283186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34975" y="1474939"/>
            <a:ext cx="3705225" cy="2296769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915209" y="1738270"/>
            <a:ext cx="2752725" cy="177010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367213" y="1474939"/>
            <a:ext cx="3695702" cy="229676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289928" y="1474939"/>
            <a:ext cx="3708398" cy="229676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841875" y="1738270"/>
            <a:ext cx="2752725" cy="177010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770907" y="1738270"/>
            <a:ext cx="2752725" cy="177010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4975" y="3974908"/>
            <a:ext cx="3700401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67212" y="3974908"/>
            <a:ext cx="3695701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289925" y="3974908"/>
            <a:ext cx="3708401" cy="108747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</a:t>
            </a:r>
            <a:r>
              <a:rPr lang="en-US" dirty="0"/>
              <a:t>.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EAFD200A-3DF9-4474-9DED-3FA763E34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3424668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94C393-E06E-3A4C-A658-2526A14DA5A1}"/>
              </a:ext>
            </a:extLst>
          </p:cNvPr>
          <p:cNvSpPr/>
          <p:nvPr userDrawn="1"/>
        </p:nvSpPr>
        <p:spPr bwMode="auto">
          <a:xfrm>
            <a:off x="9291701" y="1622045"/>
            <a:ext cx="2706624" cy="319125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1C51E-94BA-C44D-ABF4-E87C4124DAF0}"/>
              </a:ext>
            </a:extLst>
          </p:cNvPr>
          <p:cNvSpPr/>
          <p:nvPr userDrawn="1"/>
        </p:nvSpPr>
        <p:spPr bwMode="auto">
          <a:xfrm>
            <a:off x="6339460" y="1622045"/>
            <a:ext cx="2706624" cy="319125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DB665-2DD7-AE40-9862-C6E8E22E9215}"/>
              </a:ext>
            </a:extLst>
          </p:cNvPr>
          <p:cNvSpPr/>
          <p:nvPr userDrawn="1"/>
        </p:nvSpPr>
        <p:spPr bwMode="auto">
          <a:xfrm>
            <a:off x="3387218" y="1622045"/>
            <a:ext cx="2706624" cy="319125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677DE-AA2C-984C-BAE1-54D5F0B518CE}"/>
              </a:ext>
            </a:extLst>
          </p:cNvPr>
          <p:cNvSpPr/>
          <p:nvPr userDrawn="1"/>
        </p:nvSpPr>
        <p:spPr bwMode="auto">
          <a:xfrm>
            <a:off x="434976" y="1622045"/>
            <a:ext cx="2706624" cy="319125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4500"/>
            <a:ext cx="11563350" cy="758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Graphic layout: four columns graphic and text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F580A529-D3A8-5643-80BA-3E2BE1AA8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86136" y="2178050"/>
            <a:ext cx="1604304" cy="207924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F6D7A4B-5FFE-2741-8477-E0CAA019B0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926445" y="2178050"/>
            <a:ext cx="1628170" cy="207924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6" y="5026024"/>
            <a:ext cx="2706624" cy="96436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7218" y="5026024"/>
            <a:ext cx="2706624" cy="96436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9460" y="5026024"/>
            <a:ext cx="2706624" cy="96436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30602BFF-4B8C-D046-AD65-47970BC89DF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78687" y="2178050"/>
            <a:ext cx="1628170" cy="207924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88A8CB35-A244-544E-8BAE-53CB85074FB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830928" y="2178050"/>
            <a:ext cx="1628170" cy="207924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91701" y="5026024"/>
            <a:ext cx="2706624" cy="96436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580718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4500"/>
            <a:ext cx="11563350" cy="758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Graphic layout: four columns graphic and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6" y="4586288"/>
            <a:ext cx="2706624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7218" y="4586288"/>
            <a:ext cx="2706624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9460" y="4586288"/>
            <a:ext cx="2706624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91701" y="4586288"/>
            <a:ext cx="2706624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0B2181-C28A-41AF-90AF-789F4BDF67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974" y="1105407"/>
            <a:ext cx="11567160" cy="3600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6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26pt</a:t>
            </a:r>
          </a:p>
        </p:txBody>
      </p:sp>
    </p:spTree>
    <p:extLst>
      <p:ext uri="{BB962C8B-B14F-4D97-AF65-F5344CB8AC3E}">
        <p14:creationId xmlns:p14="http://schemas.microsoft.com/office/powerpoint/2010/main" val="121681421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4500"/>
            <a:ext cx="11563350" cy="758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Graphic layout: four columns graphic and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6" y="4586288"/>
            <a:ext cx="3705224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7213" y="4586288"/>
            <a:ext cx="3695700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89925" y="4586288"/>
            <a:ext cx="3708400" cy="133369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16.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0B2181-C28A-41AF-90AF-789F4BDF67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974" y="1203325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85378932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011C51E-94BA-C44D-ABF4-E87C4124DAF0}"/>
              </a:ext>
            </a:extLst>
          </p:cNvPr>
          <p:cNvSpPr/>
          <p:nvPr userDrawn="1"/>
        </p:nvSpPr>
        <p:spPr bwMode="auto">
          <a:xfrm>
            <a:off x="6339460" y="1622045"/>
            <a:ext cx="2706624" cy="319125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DB665-2DD7-AE40-9862-C6E8E22E9215}"/>
              </a:ext>
            </a:extLst>
          </p:cNvPr>
          <p:cNvSpPr/>
          <p:nvPr userDrawn="1"/>
        </p:nvSpPr>
        <p:spPr bwMode="auto">
          <a:xfrm>
            <a:off x="3387218" y="1622045"/>
            <a:ext cx="2706624" cy="319125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677DE-AA2C-984C-BAE1-54D5F0B518CE}"/>
              </a:ext>
            </a:extLst>
          </p:cNvPr>
          <p:cNvSpPr/>
          <p:nvPr userDrawn="1"/>
        </p:nvSpPr>
        <p:spPr bwMode="auto">
          <a:xfrm>
            <a:off x="434976" y="1622045"/>
            <a:ext cx="2706624" cy="319125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F580A529-D3A8-5643-80BA-3E2BE1AA8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86136" y="2178050"/>
            <a:ext cx="1604304" cy="207924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F6D7A4B-5FFE-2741-8477-E0CAA019B0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926445" y="2178050"/>
            <a:ext cx="1628170" cy="207924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6" y="5026024"/>
            <a:ext cx="2706624" cy="96436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7218" y="5026024"/>
            <a:ext cx="2706624" cy="96436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9460" y="5026024"/>
            <a:ext cx="2706624" cy="96436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bold 16</a:t>
            </a:r>
          </a:p>
          <a:p>
            <a:pPr lvl="1"/>
            <a:r>
              <a:rPr lang="en-US" dirty="0"/>
              <a:t>Body copy Segoe Regular 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quam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.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30602BFF-4B8C-D046-AD65-47970BC89DF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78687" y="2178050"/>
            <a:ext cx="1628170" cy="207924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39108C4-4A06-456D-B5B4-DB0EB0A8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4C010E-5073-4CCB-9601-CDDD573EC1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974" y="1203325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308343579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34975" y="2178049"/>
            <a:ext cx="11563350" cy="4373564"/>
          </a:xfrm>
        </p:spPr>
        <p:txBody>
          <a:bodyPr bIns="1737360" anchor="ctr">
            <a:noAutofit/>
          </a:bodyPr>
          <a:lstStyle>
            <a:lvl1pPr algn="ctr">
              <a:defRPr sz="200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131912413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34976" y="1207895"/>
            <a:ext cx="7627938" cy="360540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400" spc="-150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72751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9908FD-F363-474C-82CB-F556872FA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08" b="7808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C659DB-0DB5-45CE-9267-E67BE13D4959}"/>
              </a:ext>
            </a:extLst>
          </p:cNvPr>
          <p:cNvSpPr/>
          <p:nvPr userDrawn="1"/>
        </p:nvSpPr>
        <p:spPr bwMode="auto">
          <a:xfrm>
            <a:off x="0" y="0"/>
            <a:ext cx="12436475" cy="6994524"/>
          </a:xfrm>
          <a:prstGeom prst="rect">
            <a:avLst/>
          </a:prstGeom>
          <a:gradFill>
            <a:gsLst>
              <a:gs pos="1250">
                <a:schemeClr val="bg1">
                  <a:lumMod val="10000"/>
                  <a:alpha val="63000"/>
                </a:schemeClr>
              </a:gs>
              <a:gs pos="59000">
                <a:schemeClr val="bg1">
                  <a:lumMod val="10000"/>
                  <a:alpha val="0"/>
                </a:scheme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918950D-BA52-4C37-9FC7-9B2441DAB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157" y="3090314"/>
            <a:ext cx="9590081" cy="1828800"/>
          </a:xfrm>
          <a:noFill/>
        </p:spPr>
        <p:txBody>
          <a:bodyPr lIns="0" tIns="0" rIns="0" bIns="182880" anchor="b" anchorCtr="0"/>
          <a:lstStyle>
            <a:lvl1pPr>
              <a:defRPr sz="5400" strike="noStrike" spc="-1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B7969DA-51E9-4FB3-BFCC-63C88E8086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976" y="4935118"/>
            <a:ext cx="9590081" cy="964256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9A479-C60C-4223-BBFF-CF86EDBC3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77" y="445842"/>
            <a:ext cx="914400" cy="1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09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6" y="1207895"/>
            <a:ext cx="7627938" cy="360540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400" spc="-15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13893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blue shirt&#10;&#10;Description generated with high confidence">
            <a:extLst>
              <a:ext uri="{FF2B5EF4-FFF2-40B4-BE49-F238E27FC236}">
                <a16:creationId xmlns:a16="http://schemas.microsoft.com/office/drawing/2014/main" id="{6ED214DD-0EEC-4ACC-A022-15CDD9C0A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34704" cy="6994521"/>
          </a:xfrm>
          <a:prstGeom prst="rect">
            <a:avLst/>
          </a:prstGeom>
        </p:spPr>
      </p:pic>
      <p:sp>
        <p:nvSpPr>
          <p:cNvPr id="5" name="Title 35">
            <a:extLst>
              <a:ext uri="{FF2B5EF4-FFF2-40B4-BE49-F238E27FC236}">
                <a16:creationId xmlns:a16="http://schemas.microsoft.com/office/drawing/2014/main" id="{8441881C-06B8-4CD2-ADC6-DFD3519E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6" y="1207895"/>
            <a:ext cx="7627938" cy="360540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400" spc="-150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30141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7899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07DE85-B70F-4309-8506-6C011BC20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1866136"/>
            <a:ext cx="7627938" cy="1502728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1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37086" y="6444246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rgbClr val="000000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C8B45-9D01-4389-94BD-CBAF3D8B3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7" y="445839"/>
            <a:ext cx="914400" cy="1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46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34976" y="1866136"/>
            <a:ext cx="7627938" cy="1502728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1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88BD8D-D2E4-4DFC-B39C-D55D8436235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37086" y="6444246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DE7C-8AED-4A87-A171-2EB14E4B9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77" y="445842"/>
            <a:ext cx="914400" cy="1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39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3483216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8"/>
            <a:ext cx="11889564" cy="917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9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16951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fld id="{F38429DB-D0A1-4809-83A9-F9B56BA4285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125" y="6241832"/>
            <a:ext cx="2127761" cy="7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1504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2244E-0BE8-4376-BD4F-2B3460EA9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16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C659DB-0DB5-45CE-9267-E67BE13D4959}"/>
              </a:ext>
            </a:extLst>
          </p:cNvPr>
          <p:cNvSpPr/>
          <p:nvPr userDrawn="1"/>
        </p:nvSpPr>
        <p:spPr bwMode="auto">
          <a:xfrm>
            <a:off x="0" y="0"/>
            <a:ext cx="12436475" cy="6994524"/>
          </a:xfrm>
          <a:prstGeom prst="rect">
            <a:avLst/>
          </a:prstGeom>
          <a:gradFill>
            <a:gsLst>
              <a:gs pos="1250">
                <a:schemeClr val="bg1">
                  <a:lumMod val="10000"/>
                  <a:alpha val="63000"/>
                </a:schemeClr>
              </a:gs>
              <a:gs pos="59000">
                <a:schemeClr val="bg1">
                  <a:lumMod val="10000"/>
                  <a:alpha val="0"/>
                </a:scheme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918950D-BA52-4C37-9FC7-9B2441DAB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157" y="3090314"/>
            <a:ext cx="9590081" cy="1828800"/>
          </a:xfrm>
          <a:noFill/>
        </p:spPr>
        <p:txBody>
          <a:bodyPr lIns="0" tIns="0" rIns="0" bIns="182880" anchor="b" anchorCtr="0"/>
          <a:lstStyle>
            <a:lvl1pPr>
              <a:defRPr sz="5400" strike="noStrike" spc="-1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B7969DA-51E9-4FB3-BFCC-63C88E8086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976" y="4935118"/>
            <a:ext cx="9590081" cy="964256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9A479-C60C-4223-BBFF-CF86EDBC3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77" y="445842"/>
            <a:ext cx="914400" cy="1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96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75" y="1226817"/>
            <a:ext cx="3705225" cy="1195895"/>
          </a:xfrm>
        </p:spPr>
        <p:txBody>
          <a:bodyPr lIns="0" tIns="0" rIns="0" bIns="0"/>
          <a:lstStyle>
            <a:lvl1pPr>
              <a:defRPr sz="2000" spc="0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37300" y="1226818"/>
            <a:ext cx="3690938" cy="3354708"/>
          </a:xfrm>
        </p:spPr>
        <p:txBody>
          <a:bodyPr wrap="square" lIns="0" tIns="0" rIns="0" bIns="0">
            <a:noAutofit/>
          </a:bodyPr>
          <a:lstStyle>
            <a:lvl1pPr marL="0" marR="0" indent="0" algn="l" defTabSz="517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spc="0" baseline="0">
                <a:solidFill>
                  <a:schemeClr val="accent1"/>
                </a:solidFill>
                <a:latin typeface="+mj-lt"/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 dirty="0"/>
              <a:t>##	Section title</a:t>
            </a:r>
          </a:p>
          <a:p>
            <a:pPr lvl="0"/>
            <a:r>
              <a:rPr lang="en-US" dirty="0"/>
              <a:t>##	Section title</a:t>
            </a:r>
          </a:p>
          <a:p>
            <a:pPr lvl="0"/>
            <a:r>
              <a:rPr lang="en-US" dirty="0"/>
              <a:t>##	Section title</a:t>
            </a:r>
          </a:p>
          <a:p>
            <a:pPr lvl="0"/>
            <a:r>
              <a:rPr lang="en-US" dirty="0"/>
              <a:t>##	Section title</a:t>
            </a:r>
          </a:p>
          <a:p>
            <a:pPr lvl="0"/>
            <a:r>
              <a:rPr lang="en-US" dirty="0"/>
              <a:t>##	Section title</a:t>
            </a:r>
          </a:p>
          <a:p>
            <a:pPr lvl="0"/>
            <a:r>
              <a:rPr lang="en-US" dirty="0"/>
              <a:t>##	Section title</a:t>
            </a:r>
          </a:p>
          <a:p>
            <a:pPr lvl="0"/>
            <a:r>
              <a:rPr lang="en-US" dirty="0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619923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7" y="1892808"/>
            <a:ext cx="11567160" cy="7730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600" b="0" i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600">
                <a:solidFill>
                  <a:srgbClr val="000000"/>
                </a:solidFill>
                <a:latin typeface="+mj-lt"/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rgbClr val="000000"/>
                </a:solidFill>
              </a:defRPr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level Segoe UI 26pt</a:t>
            </a:r>
          </a:p>
          <a:p>
            <a:pPr lvl="1"/>
            <a:r>
              <a:rPr lang="en-US" dirty="0"/>
              <a:t>Second level Segoe UI 16pt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84039369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slide (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2184023"/>
            <a:ext cx="11567160" cy="1210588"/>
          </a:xfrm>
        </p:spPr>
        <p:txBody>
          <a:bodyPr wrap="square" lIns="0" tIns="0" rIns="0" bIns="0">
            <a:spAutoFit/>
          </a:bodyPr>
          <a:lstStyle>
            <a:lvl1pPr marL="27432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54864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2pPr>
            <a:lvl3pPr marL="82296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level Segoe UI 22pt</a:t>
            </a:r>
          </a:p>
          <a:p>
            <a:pPr lvl="1"/>
            <a:r>
              <a:rPr lang="en-US" dirty="0"/>
              <a:t>Second level Segoe UI 20pt</a:t>
            </a:r>
          </a:p>
          <a:p>
            <a:pPr lvl="2"/>
            <a:r>
              <a:rPr lang="en-US" dirty="0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94EA65-2CBF-4A04-9D22-169D8572F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974" y="1105407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25425885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body slide (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1673035"/>
            <a:ext cx="11567160" cy="1192121"/>
          </a:xfrm>
        </p:spPr>
        <p:txBody>
          <a:bodyPr wrap="square" lIns="0" tIns="0" rIns="0" bIns="0">
            <a:spAutoFit/>
          </a:bodyPr>
          <a:lstStyle>
            <a:lvl1pPr marL="274320" indent="-27432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548640" indent="-22860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2pPr>
            <a:lvl3pPr marL="822960" indent="-228600"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level Segoe UI 22pt</a:t>
            </a:r>
          </a:p>
          <a:p>
            <a:pPr lvl="1"/>
            <a:r>
              <a:rPr lang="en-US" dirty="0"/>
              <a:t>Second level Segoe UI 20pt</a:t>
            </a:r>
          </a:p>
          <a:p>
            <a:pPr lvl="2"/>
            <a:r>
              <a:rPr lang="en-US" dirty="0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94EA65-2CBF-4A04-9D22-169D8572F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974" y="1105407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81677047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body slide (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FAB1F5-ED8E-4701-93DE-C233EAA851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974" y="1106424"/>
            <a:ext cx="11567160" cy="3046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2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spcBef>
                <a:spcPts val="0"/>
              </a:spcBef>
              <a:spcAft>
                <a:spcPts val="1300"/>
              </a:spcAft>
              <a:buNone/>
              <a:defRPr sz="2000"/>
            </a:lvl3pPr>
            <a:lvl4pPr marL="685800" indent="0">
              <a:spcBef>
                <a:spcPts val="0"/>
              </a:spcBef>
              <a:spcAft>
                <a:spcPts val="1300"/>
              </a:spcAft>
              <a:buNone/>
              <a:defRPr sz="2000"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Subtitle Segoe UI 22pt</a:t>
            </a:r>
          </a:p>
        </p:txBody>
      </p:sp>
    </p:spTree>
    <p:extLst>
      <p:ext uri="{BB962C8B-B14F-4D97-AF65-F5344CB8AC3E}">
        <p14:creationId xmlns:p14="http://schemas.microsoft.com/office/powerpoint/2010/main" val="164910110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975" y="444500"/>
            <a:ext cx="11563350" cy="75882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46088" y="1903774"/>
            <a:ext cx="11563350" cy="1301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482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60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61" r:id="rId14"/>
    <p:sldLayoutId id="2147484162" r:id="rId15"/>
    <p:sldLayoutId id="2147484138" r:id="rId16"/>
    <p:sldLayoutId id="2147484139" r:id="rId17"/>
    <p:sldLayoutId id="2147484140" r:id="rId18"/>
    <p:sldLayoutId id="2147484141" r:id="rId19"/>
    <p:sldLayoutId id="2147484142" r:id="rId20"/>
    <p:sldLayoutId id="2147484143" r:id="rId21"/>
    <p:sldLayoutId id="2147484159" r:id="rId22"/>
    <p:sldLayoutId id="2147484144" r:id="rId23"/>
    <p:sldLayoutId id="2147484145" r:id="rId24"/>
    <p:sldLayoutId id="2147484157" r:id="rId25"/>
    <p:sldLayoutId id="2147484158" r:id="rId26"/>
    <p:sldLayoutId id="2147484146" r:id="rId27"/>
    <p:sldLayoutId id="2147484147" r:id="rId28"/>
    <p:sldLayoutId id="2147484148" r:id="rId29"/>
    <p:sldLayoutId id="2147484149" r:id="rId30"/>
    <p:sldLayoutId id="2147484150" r:id="rId31"/>
    <p:sldLayoutId id="2147484151" r:id="rId32"/>
    <p:sldLayoutId id="2147484152" r:id="rId33"/>
    <p:sldLayoutId id="2147484153" r:id="rId34"/>
    <p:sldLayoutId id="2147484154" r:id="rId35"/>
    <p:sldLayoutId id="2147484155" r:id="rId36"/>
    <p:sldLayoutId id="2147484156" r:id="rId3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3200" b="0" kern="1200" cap="none" spc="-150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600" kern="1200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228600" marR="0" indent="0" algn="l" defTabSz="932742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457200" marR="0" indent="0" algn="l" defTabSz="932742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685800" marR="0" indent="0" algn="l" defTabSz="932742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914400" marR="0" indent="0" algn="l" defTabSz="932742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1373">
          <p15:clr>
            <a:srgbClr val="C35EA4"/>
          </p15:clr>
        </p15:guide>
        <p15:guide id="4" pos="1517">
          <p15:clr>
            <a:srgbClr val="C35EA4"/>
          </p15:clr>
        </p15:guide>
        <p15:guide id="5" pos="2608">
          <p15:clr>
            <a:srgbClr val="C35EA4"/>
          </p15:clr>
        </p15:guide>
        <p15:guide id="6" pos="2751">
          <p15:clr>
            <a:srgbClr val="C35EA4"/>
          </p15:clr>
        </p15:guide>
        <p15:guide id="7" pos="3844">
          <p15:clr>
            <a:srgbClr val="C35EA4"/>
          </p15:clr>
        </p15:guide>
        <p15:guide id="8" pos="3989">
          <p15:clr>
            <a:srgbClr val="C35EA4"/>
          </p15:clr>
        </p15:guide>
        <p15:guide id="9" pos="5079">
          <p15:clr>
            <a:srgbClr val="C35EA4"/>
          </p15:clr>
        </p15:guide>
        <p15:guide id="10" pos="5222">
          <p15:clr>
            <a:srgbClr val="C35EA4"/>
          </p15:clr>
        </p15:guide>
        <p15:guide id="11" pos="6317">
          <p15:clr>
            <a:srgbClr val="C35EA4"/>
          </p15:clr>
        </p15:guide>
        <p15:guide id="12" pos="6460">
          <p15:clr>
            <a:srgbClr val="C35EA4"/>
          </p15:clr>
        </p15:guide>
        <p15:guide id="16" pos="274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8">
          <p15:clr>
            <a:srgbClr val="5ACBF0"/>
          </p15:clr>
        </p15:guide>
        <p15:guide id="19" orient="horz" pos="1372">
          <p15:clr>
            <a:srgbClr val="5ACBF0"/>
          </p15:clr>
        </p15:guide>
        <p15:guide id="20" orient="horz" pos="612">
          <p15:clr>
            <a:srgbClr val="5ACBF0"/>
          </p15:clr>
        </p15:guide>
        <p15:guide id="21" orient="horz" pos="1515">
          <p15:clr>
            <a:srgbClr val="5ACBF0"/>
          </p15:clr>
        </p15:guide>
        <p15:guide id="22" orient="horz" pos="2127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0">
          <p15:clr>
            <a:srgbClr val="F26B43"/>
          </p15:clr>
        </p15:guide>
        <p15:guide id="26" orient="horz" pos="4127">
          <p15:clr>
            <a:srgbClr val="F26B43"/>
          </p15:clr>
        </p15:guide>
        <p15:guide id="27" orient="horz" pos="2889">
          <p15:clr>
            <a:srgbClr val="5ACBF0"/>
          </p15:clr>
        </p15:guide>
        <p15:guide id="28" orient="horz" pos="3032">
          <p15:clr>
            <a:srgbClr val="5ACBF0"/>
          </p15:clr>
        </p15:guide>
        <p15:guide id="29" orient="horz" pos="3648">
          <p15:clr>
            <a:srgbClr val="5ACBF0"/>
          </p15:clr>
        </p15:guide>
        <p15:guide id="30" orient="horz" pos="3792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BCB89A00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estdrive.office.com/en-us/business/small-business-solutions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microsoft.com/en-us/microsoft-365/busines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na01.safelinks.protection.outlook.com/?url=https://discover.office.com/cyber-security-assessment-to-protect-your-business/&amp;data=02|01||941dbb4115fc410e122508d6048325d6|72f988bf86f141af91ab2d7cd011db47|1|0|636701359208060542&amp;sdata=F4BHDyUoCkgbogETCM3qrKAElirnusNKa3AxfMVU0EA%3D&amp;reserved=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na01.safelinks.protection.outlook.com/?url=https%3A%2F%2Fdiscover.office.com%2Fcyber-security-assessment-to-protect-your-business%2F&amp;data=02%7C01%7C%7C941dbb4115fc410e122508d6048325d6%7C72f988bf86f141af91ab2d7cd011db47%7C1%7C0%7C636701359208060542&amp;sdata=F4BHDyUoCkgbogETCM3qrKAElirnusNKa3AxfMVU0EA%3D&amp;reserved=0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9C92-DC83-4B0C-8761-55859830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7" y="3090314"/>
            <a:ext cx="5664193" cy="1844804"/>
          </a:xfrm>
        </p:spPr>
        <p:txBody>
          <a:bodyPr/>
          <a:lstStyle/>
          <a:p>
            <a:r>
              <a:rPr lang="en-US" dirty="0"/>
              <a:t>Protect your business against cyber threats and information loss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C6155-CEF0-4464-9529-3BB3B426C3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Author name</a:t>
            </a:r>
          </a:p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865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43FE57-673B-4286-B148-2D6696382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1207008"/>
            <a:ext cx="11567160" cy="2341154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en-US" dirty="0"/>
              <a:t>Only let the good guys in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dirty="0"/>
              <a:t>Know who is accessing your data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dirty="0"/>
              <a:t>Keep credentials safe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dirty="0"/>
              <a:t>Confirm identities with multi-factor authentication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dirty="0"/>
              <a:t>Quarantine compromised devices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dirty="0"/>
              <a:t>Prevent non-compliant devices from accessing your 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179C1A-CD7F-4784-A343-C276083D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who has access to business information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0D3123-1F3B-408D-BD92-D122231B196C}"/>
              </a:ext>
            </a:extLst>
          </p:cNvPr>
          <p:cNvGrpSpPr/>
          <p:nvPr/>
        </p:nvGrpSpPr>
        <p:grpSpPr>
          <a:xfrm>
            <a:off x="-501446" y="3623246"/>
            <a:ext cx="4868659" cy="3245772"/>
            <a:chOff x="-513408" y="2671765"/>
            <a:chExt cx="4868659" cy="32457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676DC5-2DF1-4EA9-A520-634233CE4830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C10199FC-EACA-4DD1-8AA0-1A7CD44B4A23}"/>
                  </a:ext>
                </a:extLst>
              </p:cNvPr>
              <p:cNvGraphicFramePr/>
              <p:nvPr/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009562B-47B9-4C00-8B54-A82AD98DC065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DE147-C953-43A7-914E-B9146026FD66}"/>
                </a:ext>
              </a:extLst>
            </p:cNvPr>
            <p:cNvSpPr txBox="1"/>
            <p:nvPr/>
          </p:nvSpPr>
          <p:spPr>
            <a:xfrm>
              <a:off x="655608" y="4114789"/>
              <a:ext cx="2716055" cy="960263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all hacking-related breaches use compromised credentials.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53F2DB-9602-4520-A2FF-2D761166F2D9}"/>
                </a:ext>
              </a:extLst>
            </p:cNvPr>
            <p:cNvSpPr txBox="1"/>
            <p:nvPr/>
          </p:nvSpPr>
          <p:spPr>
            <a:xfrm>
              <a:off x="1036501" y="3544130"/>
              <a:ext cx="1768840" cy="775597"/>
            </a:xfrm>
            <a:prstGeom prst="rect">
              <a:avLst/>
            </a:prstGeom>
            <a:noFill/>
          </p:spPr>
          <p:txBody>
            <a:bodyPr wrap="square" lIns="182880" tIns="0" rIns="18288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81%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518DD71-D522-4910-B249-644B4E8D3789}"/>
              </a:ext>
            </a:extLst>
          </p:cNvPr>
          <p:cNvSpPr txBox="1"/>
          <p:nvPr/>
        </p:nvSpPr>
        <p:spPr>
          <a:xfrm>
            <a:off x="3015423" y="5501806"/>
            <a:ext cx="1778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A3B91D-0991-410A-A9BB-362535508C5F}"/>
              </a:ext>
            </a:extLst>
          </p:cNvPr>
          <p:cNvGrpSpPr/>
          <p:nvPr/>
        </p:nvGrpSpPr>
        <p:grpSpPr>
          <a:xfrm>
            <a:off x="3802301" y="3622004"/>
            <a:ext cx="4868659" cy="3245772"/>
            <a:chOff x="-513408" y="2671765"/>
            <a:chExt cx="4868659" cy="32457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064D5A8-BA58-49A0-A9CE-D4D4D32B6337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27" name="Chart 26">
                <a:extLst>
                  <a:ext uri="{FF2B5EF4-FFF2-40B4-BE49-F238E27FC236}">
                    <a16:creationId xmlns:a16="http://schemas.microsoft.com/office/drawing/2014/main" id="{3118B391-831F-47BE-9153-C7C44F83C98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73385064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B2E6D6F-775C-436F-86FE-C6D306B3BBC5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3395A8-2459-42A2-BCA7-4B776E6D2F0E}"/>
                </a:ext>
              </a:extLst>
            </p:cNvPr>
            <p:cNvSpPr txBox="1"/>
            <p:nvPr/>
          </p:nvSpPr>
          <p:spPr>
            <a:xfrm>
              <a:off x="655608" y="4114789"/>
              <a:ext cx="2740891" cy="960263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individuals use only 3 or 4 passwords across all of their accounts.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E8B05-7F2F-4EDA-BB83-E2A6120582FA}"/>
                </a:ext>
              </a:extLst>
            </p:cNvPr>
            <p:cNvSpPr txBox="1"/>
            <p:nvPr/>
          </p:nvSpPr>
          <p:spPr>
            <a:xfrm>
              <a:off x="1036501" y="3539761"/>
              <a:ext cx="1768840" cy="775597"/>
            </a:xfrm>
            <a:prstGeom prst="rect">
              <a:avLst/>
            </a:prstGeom>
            <a:noFill/>
          </p:spPr>
          <p:txBody>
            <a:bodyPr wrap="square" lIns="182880" tIns="0" rIns="18288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75%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D3F29B8-CD84-4E7A-A81A-89C90C9E5FF4}"/>
              </a:ext>
            </a:extLst>
          </p:cNvPr>
          <p:cNvSpPr txBox="1"/>
          <p:nvPr/>
        </p:nvSpPr>
        <p:spPr>
          <a:xfrm>
            <a:off x="6616983" y="5509110"/>
            <a:ext cx="1778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6A733C-F872-4A2D-9079-EC9F8DE4773C}"/>
              </a:ext>
            </a:extLst>
          </p:cNvPr>
          <p:cNvSpPr txBox="1"/>
          <p:nvPr/>
        </p:nvSpPr>
        <p:spPr>
          <a:xfrm>
            <a:off x="7894533" y="6265981"/>
            <a:ext cx="50801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 Verizon 2017 Breach Investigations </a:t>
            </a:r>
            <a:r>
              <a:rPr lang="en-US" sz="10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Reort</a:t>
            </a: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(ref. P11 of Security Playbook)</a:t>
            </a:r>
          </a:p>
          <a:p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2 Security Week Survey (ref P35 of Security Playbook)</a:t>
            </a:r>
          </a:p>
        </p:txBody>
      </p:sp>
    </p:spTree>
    <p:extLst>
      <p:ext uri="{BB962C8B-B14F-4D97-AF65-F5344CB8AC3E}">
        <p14:creationId xmlns:p14="http://schemas.microsoft.com/office/powerpoint/2010/main" val="14186688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81438204-12E3-4B40-B89B-E22A4082B7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7153" r="41551"/>
          <a:stretch/>
        </p:blipFill>
        <p:spPr>
          <a:xfrm>
            <a:off x="6334125" y="0"/>
            <a:ext cx="6102349" cy="6994525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692E305-3E53-4BAE-9552-517E7F6B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expertise + </a:t>
            </a:r>
            <a:br>
              <a:rPr lang="en-US" dirty="0"/>
            </a:br>
            <a:r>
              <a:rPr lang="en-US" dirty="0"/>
              <a:t>Microsoft 365 Business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073239-6FFB-447E-9DB6-41DF92FF3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975" y="1672046"/>
            <a:ext cx="5461623" cy="4576354"/>
          </a:xfrm>
        </p:spPr>
        <p:txBody>
          <a:bodyPr/>
          <a:lstStyle/>
          <a:p>
            <a:r>
              <a:rPr lang="en-US" sz="1600" b="1" dirty="0"/>
              <a:t>We’re experts at…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Supporting point #1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Supporting point #2</a:t>
            </a:r>
          </a:p>
          <a:p>
            <a:pPr>
              <a:spcAft>
                <a:spcPts val="1500"/>
              </a:spcAft>
            </a:pPr>
            <a:r>
              <a:rPr lang="en-US" sz="1600" dirty="0">
                <a:solidFill>
                  <a:srgbClr val="FF0000"/>
                </a:solidFill>
              </a:rPr>
              <a:t>Supporting point #3</a:t>
            </a:r>
          </a:p>
          <a:p>
            <a:r>
              <a:rPr lang="en-US" sz="1600" b="1" dirty="0"/>
              <a:t>We can help you…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Supporting point #1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Supporting point #2</a:t>
            </a:r>
          </a:p>
          <a:p>
            <a:pPr>
              <a:spcAft>
                <a:spcPts val="1500"/>
              </a:spcAft>
            </a:pPr>
            <a:r>
              <a:rPr lang="en-US" sz="1600" dirty="0">
                <a:solidFill>
                  <a:srgbClr val="FF0000"/>
                </a:solidFill>
              </a:rPr>
              <a:t>Supporting point #3</a:t>
            </a:r>
          </a:p>
          <a:p>
            <a:r>
              <a:rPr lang="en-US" sz="1600" b="1" dirty="0"/>
              <a:t>We can manage your…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Supporting point #1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Supporting point #2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Supporting point #3</a:t>
            </a:r>
          </a:p>
          <a:p>
            <a:endParaRPr lang="en-US" sz="1600" dirty="0"/>
          </a:p>
        </p:txBody>
      </p:sp>
      <p:pic>
        <p:nvPicPr>
          <p:cNvPr id="22" name="Picture 21" descr="cid:image003.png@01D2AD96.BCB89A00">
            <a:extLst>
              <a:ext uri="{FF2B5EF4-FFF2-40B4-BE49-F238E27FC236}">
                <a16:creationId xmlns:a16="http://schemas.microsoft.com/office/drawing/2014/main" id="{08F19651-36B4-4993-BE17-B7A69E64DA3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41" y="5712037"/>
            <a:ext cx="1343909" cy="8332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3584400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5DC3C28-1B1A-4833-B3A0-8EE38AE7C5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2091" t="25009" r="4290"/>
          <a:stretch/>
        </p:blipFill>
        <p:spPr>
          <a:xfrm>
            <a:off x="6334125" y="0"/>
            <a:ext cx="6102349" cy="69945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AFA9A7-7031-4701-B1E7-787609B6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5A88F-AE6D-45CB-A942-79A1DFACA9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Download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Partner Managed Services Deliverable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Take a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guided tour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Microsoft 365 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Find more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4"/>
              </a:rPr>
              <a:t>Microsoft 365 Business</a:t>
            </a:r>
            <a:r>
              <a:rPr lang="en-US" dirty="0">
                <a:solidFill>
                  <a:schemeClr val="tx1"/>
                </a:solidFill>
              </a:rPr>
              <a:t> resources</a:t>
            </a:r>
          </a:p>
        </p:txBody>
      </p:sp>
    </p:spTree>
    <p:extLst>
      <p:ext uri="{BB962C8B-B14F-4D97-AF65-F5344CB8AC3E}">
        <p14:creationId xmlns:p14="http://schemas.microsoft.com/office/powerpoint/2010/main" val="282123512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064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76373279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CFA35DE-20F4-454F-83FA-3F9308B46C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29"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C0BB197-C87B-4568-AE5D-D7B9CDE8C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the Front Door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56750F-0F25-4BBA-8E46-A159CD19B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975" y="2188559"/>
            <a:ext cx="5418894" cy="2624741"/>
          </a:xfrm>
        </p:spPr>
        <p:txBody>
          <a:bodyPr/>
          <a:lstStyle/>
          <a:p>
            <a:r>
              <a:rPr lang="en-US" dirty="0"/>
              <a:t>Identity-Driven Security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Go beyond passwords and protect against identity compromise, while automatically identifying potential breaches before they cause damage.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Risk-based Conditional Access and Multi-Factor Authentication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Advanced security reporting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Identify threats on-premises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Identify high-risk usage of cloud apps, user behavior, detect abnormal downloads, prevent threats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851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4F453B-A557-47F2-9EC7-EA930704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Content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FDBC08-BFD9-4BC6-AB61-26B4C2076A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Protect content: creation, transit, consumption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Use cloud applications without putting company information at risk by adding protection, ranging from access privileges to data encryption.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Shadow IT Detection: Discovering Apps and Risk Scoring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Intelligent Classification and Tagging of content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Document encryption, tracking, revocation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Monitoring shared files and responding to potential leaks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Data segregation at a device/app level</a:t>
            </a:r>
            <a:endParaRPr lang="en-US" dirty="0"/>
          </a:p>
        </p:txBody>
      </p:sp>
      <p:pic>
        <p:nvPicPr>
          <p:cNvPr id="17" name="Picture Placeholder 24">
            <a:extLst>
              <a:ext uri="{FF2B5EF4-FFF2-40B4-BE49-F238E27FC236}">
                <a16:creationId xmlns:a16="http://schemas.microsoft.com/office/drawing/2014/main" id="{FF2F7C17-FE2E-493A-B4BD-37E69DC476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125" y="0"/>
            <a:ext cx="6102349" cy="6994525"/>
          </a:xfrm>
        </p:spPr>
      </p:pic>
    </p:spTree>
    <p:extLst>
      <p:ext uri="{BB962C8B-B14F-4D97-AF65-F5344CB8AC3E}">
        <p14:creationId xmlns:p14="http://schemas.microsoft.com/office/powerpoint/2010/main" val="73285706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D72714F-924B-4A4B-A7B7-7381C45A82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0513" r="14977"/>
          <a:stretch/>
        </p:blipFill>
        <p:spPr>
          <a:xfrm>
            <a:off x="6334125" y="0"/>
            <a:ext cx="6102349" cy="699452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485008A-8DE9-4AAA-9D03-2D39FA21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Devices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F8DC68-6FDC-474E-9A68-7700429740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Workplace Issued or BYOD Devices</a:t>
            </a:r>
          </a:p>
          <a:p>
            <a:r>
              <a:rPr lang="en-US" sz="1600" dirty="0"/>
              <a:t>Manage company and BYOD devices to encrypt data and ensure compliance, automatically detect suspicious activities, and quickly block, quarantine, or wipe compromised devices.</a:t>
            </a:r>
          </a:p>
          <a:p>
            <a:r>
              <a:rPr lang="en-US" sz="1600" dirty="0"/>
              <a:t>Shadow IT Detection: Discovering Apps and Risk Scoring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Conditional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Device and App access level controls: PIN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Device and App encryption at 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Save-As, Copy, Paste restrictions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Device and App level data wipe</a:t>
            </a:r>
          </a:p>
        </p:txBody>
      </p:sp>
    </p:spTree>
    <p:extLst>
      <p:ext uri="{BB962C8B-B14F-4D97-AF65-F5344CB8AC3E}">
        <p14:creationId xmlns:p14="http://schemas.microsoft.com/office/powerpoint/2010/main" val="36127335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95ABA27-A9DC-4240-9E04-8E2CF0F334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918" r="2091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0D5DD8-93DA-4F63-8295-C8A51F0D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Partner Microsoft 365 Assessment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F71567-63A5-49C4-B262-C099998C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secure are you today?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D8ACE-6679-4CF7-A7F3-C70CBFB35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Identify security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Assess current security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customized recommendations and best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an actionable security roadmap </a:t>
            </a:r>
          </a:p>
        </p:txBody>
      </p:sp>
    </p:spTree>
    <p:extLst>
      <p:ext uri="{BB962C8B-B14F-4D97-AF65-F5344CB8AC3E}">
        <p14:creationId xmlns:p14="http://schemas.microsoft.com/office/powerpoint/2010/main" val="151088739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98185-2924-4BA3-BD4C-8CC85124A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2184023"/>
            <a:ext cx="4459198" cy="3028912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dirty="0"/>
              <a:t>Establish security baseline</a:t>
            </a:r>
          </a:p>
          <a:p>
            <a:pPr>
              <a:spcAft>
                <a:spcPts val="1000"/>
              </a:spcAft>
            </a:pPr>
            <a:r>
              <a:rPr lang="en-US" sz="2000" dirty="0"/>
              <a:t>Continuous monitoring and reporting to reduce risk</a:t>
            </a:r>
          </a:p>
          <a:p>
            <a:pPr>
              <a:spcAft>
                <a:spcPts val="1000"/>
              </a:spcAft>
            </a:pPr>
            <a:r>
              <a:rPr lang="en-US" sz="2000" dirty="0"/>
              <a:t>Integrate data into compliance or cybersecurity apps to improve overall protections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D5DD8-93DA-4F63-8295-C8A51F0D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Partner security monitoring service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2AEC6-6868-49EF-962A-5E0BF2B6B4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Get daily insight into your security risk profile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18F945-746A-4DB5-B017-1FB1F0F66067}"/>
              </a:ext>
            </a:extLst>
          </p:cNvPr>
          <p:cNvGrpSpPr/>
          <p:nvPr/>
        </p:nvGrpSpPr>
        <p:grpSpPr>
          <a:xfrm>
            <a:off x="5894962" y="1566706"/>
            <a:ext cx="6541514" cy="5246470"/>
            <a:chOff x="5520694" y="1266533"/>
            <a:chExt cx="6915782" cy="55466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5E6CB9-D16D-46BB-972A-1E8773743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332"/>
            <a:stretch/>
          </p:blipFill>
          <p:spPr>
            <a:xfrm>
              <a:off x="5520694" y="1266533"/>
              <a:ext cx="6915782" cy="55466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0AEFF2-4CA5-4309-8FA1-38370BB0D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4" t="406" r="5477" b="3303"/>
            <a:stretch/>
          </p:blipFill>
          <p:spPr>
            <a:xfrm>
              <a:off x="6121647" y="1795035"/>
              <a:ext cx="6292235" cy="4574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61623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E9867C3D-D65C-4F09-B7AE-1E61F18AE4E3}"/>
              </a:ext>
            </a:extLst>
          </p:cNvPr>
          <p:cNvSpPr/>
          <p:nvPr/>
        </p:nvSpPr>
        <p:spPr bwMode="auto">
          <a:xfrm>
            <a:off x="3782587" y="2178050"/>
            <a:ext cx="1915886" cy="191588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6304" rIns="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55K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85E883-B880-4BA1-AAE4-3040DB476BCE}"/>
              </a:ext>
            </a:extLst>
          </p:cNvPr>
          <p:cNvSpPr/>
          <p:nvPr/>
        </p:nvSpPr>
        <p:spPr bwMode="auto">
          <a:xfrm>
            <a:off x="3870954" y="2266417"/>
            <a:ext cx="1739152" cy="1739152"/>
          </a:xfrm>
          <a:prstGeom prst="ellipse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6FDB5FC-8CAF-4920-9C31-302673DA8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275176"/>
              </p:ext>
            </p:extLst>
          </p:nvPr>
        </p:nvGraphicFramePr>
        <p:xfrm>
          <a:off x="115959" y="2046664"/>
          <a:ext cx="3344657" cy="222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D24994B-A168-44D2-BAA2-123664C3A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landscape for small businesses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71493-9CD5-4FE5-82CF-8C59726E2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976" y="4586288"/>
            <a:ext cx="2706624" cy="4924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of cyberattacks target small businesses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E77F83-F3CC-43FF-AA34-B2BB51FF3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7218" y="4586288"/>
            <a:ext cx="2706624" cy="4924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Devices are compromised by ransomware every month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30DB8F-9523-401A-BCE1-12F2B48B5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9460" y="4586288"/>
            <a:ext cx="2706624" cy="7386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of small businesses close their doors after a cyberattack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6BE74F-8E29-476A-97E7-BD21DE7C7E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91701" y="4586288"/>
            <a:ext cx="2706624" cy="7386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is the average cyber attack remediation cost for small businesses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4AD3D0-73A3-4A6D-A91A-7BD739495ED6}"/>
              </a:ext>
            </a:extLst>
          </p:cNvPr>
          <p:cNvSpPr/>
          <p:nvPr/>
        </p:nvSpPr>
        <p:spPr bwMode="auto">
          <a:xfrm>
            <a:off x="9687070" y="2178050"/>
            <a:ext cx="1915886" cy="191588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6304" rIns="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$900K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7F327979-6B57-4183-B1D7-A0CE2EB82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102900"/>
              </p:ext>
            </p:extLst>
          </p:nvPr>
        </p:nvGraphicFramePr>
        <p:xfrm>
          <a:off x="6020443" y="2046664"/>
          <a:ext cx="3344657" cy="222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9DB39250-FC37-4162-A370-9012DDBDFBDE}"/>
              </a:ext>
            </a:extLst>
          </p:cNvPr>
          <p:cNvSpPr/>
          <p:nvPr/>
        </p:nvSpPr>
        <p:spPr bwMode="auto">
          <a:xfrm>
            <a:off x="918711" y="2291973"/>
            <a:ext cx="1739152" cy="1739152"/>
          </a:xfrm>
          <a:prstGeom prst="ellipse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C0D9A5-B9A0-4ADD-993B-43ECD0B011A0}"/>
              </a:ext>
            </a:extLst>
          </p:cNvPr>
          <p:cNvSpPr txBox="1"/>
          <p:nvPr/>
        </p:nvSpPr>
        <p:spPr>
          <a:xfrm>
            <a:off x="1027929" y="2708444"/>
            <a:ext cx="1768840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accent1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71%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E046B6-EC76-467C-B531-6BDEDDAC6CC5}"/>
              </a:ext>
            </a:extLst>
          </p:cNvPr>
          <p:cNvSpPr txBox="1"/>
          <p:nvPr/>
        </p:nvSpPr>
        <p:spPr>
          <a:xfrm>
            <a:off x="3870955" y="2708444"/>
            <a:ext cx="1739152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accent1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55K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9338A4-44A2-4479-8DF0-50F998994252}"/>
              </a:ext>
            </a:extLst>
          </p:cNvPr>
          <p:cNvSpPr/>
          <p:nvPr/>
        </p:nvSpPr>
        <p:spPr bwMode="auto">
          <a:xfrm>
            <a:off x="6823195" y="2291973"/>
            <a:ext cx="1739152" cy="1739152"/>
          </a:xfrm>
          <a:prstGeom prst="ellipse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8D2CDC-1D5A-4EF8-86EE-6B2EC01E64BD}"/>
              </a:ext>
            </a:extLst>
          </p:cNvPr>
          <p:cNvSpPr txBox="1"/>
          <p:nvPr/>
        </p:nvSpPr>
        <p:spPr>
          <a:xfrm>
            <a:off x="6823196" y="2708444"/>
            <a:ext cx="1739152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accent1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60%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6860055-0091-4F1C-8304-FA923809AA33}"/>
              </a:ext>
            </a:extLst>
          </p:cNvPr>
          <p:cNvSpPr/>
          <p:nvPr/>
        </p:nvSpPr>
        <p:spPr bwMode="auto">
          <a:xfrm>
            <a:off x="9775437" y="2266417"/>
            <a:ext cx="1739152" cy="1739152"/>
          </a:xfrm>
          <a:prstGeom prst="ellipse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45DD2D-DA8B-470C-BC37-C130702E016F}"/>
              </a:ext>
            </a:extLst>
          </p:cNvPr>
          <p:cNvSpPr txBox="1"/>
          <p:nvPr/>
        </p:nvSpPr>
        <p:spPr>
          <a:xfrm>
            <a:off x="9628849" y="2708444"/>
            <a:ext cx="2216711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accent1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$900K</a:t>
            </a:r>
          </a:p>
        </p:txBody>
      </p:sp>
    </p:spTree>
    <p:extLst>
      <p:ext uri="{BB962C8B-B14F-4D97-AF65-F5344CB8AC3E}">
        <p14:creationId xmlns:p14="http://schemas.microsoft.com/office/powerpoint/2010/main" val="209357906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459743-D6BE-4C8C-855D-C097B0AC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Partner managed identity service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82C450-FB50-4A72-B554-A17841C61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974" y="1105408"/>
            <a:ext cx="4948876" cy="773112"/>
          </a:xfrm>
        </p:spPr>
        <p:txBody>
          <a:bodyPr/>
          <a:lstStyle/>
          <a:p>
            <a:r>
              <a:rPr lang="en-US" dirty="0"/>
              <a:t>Ensure that only your employees are accessing your systems.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AAAEE90-46E4-43C2-B7A1-6D134CBF0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79866"/>
              </p:ext>
            </p:extLst>
          </p:nvPr>
        </p:nvGraphicFramePr>
        <p:xfrm>
          <a:off x="434973" y="2926789"/>
          <a:ext cx="5421297" cy="1886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148">
                  <a:extLst>
                    <a:ext uri="{9D8B030D-6E8A-4147-A177-3AD203B41FA5}">
                      <a16:colId xmlns:a16="http://schemas.microsoft.com/office/drawing/2014/main" val="1499946517"/>
                    </a:ext>
                  </a:extLst>
                </a:gridCol>
                <a:gridCol w="3678149">
                  <a:extLst>
                    <a:ext uri="{9D8B030D-6E8A-4147-A177-3AD203B41FA5}">
                      <a16:colId xmlns:a16="http://schemas.microsoft.com/office/drawing/2014/main" val="529322034"/>
                    </a:ext>
                  </a:extLst>
                </a:gridCol>
              </a:tblGrid>
              <a:tr h="62883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Keep bad guys 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ysClr val="windowText" lastClr="000000"/>
                          </a:solidFill>
                        </a:rPr>
                        <a:t>Threat monitoring and prevention to block viruses, malware, ransomware, phishing, and spam attacks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036599"/>
                  </a:ext>
                </a:extLst>
              </a:tr>
              <a:tr h="62883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Only let the good guys 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Identity &amp; access management for limiting access to business apps and servers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46675"/>
                  </a:ext>
                </a:extLst>
              </a:tr>
              <a:tr h="62883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Show how you stopped them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Power BI automated dashboards to show incidents logged and threats prevented.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321580"/>
                  </a:ext>
                </a:extLst>
              </a:tr>
            </a:tbl>
          </a:graphicData>
        </a:graphic>
      </p:graphicFrame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4EB7CBC-ACF3-4489-A64C-CA35249D30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566081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459743-D6BE-4C8C-855D-C097B0AC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Partner secure content service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82C450-FB50-4A72-B554-A17841C61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974" y="1105408"/>
            <a:ext cx="4948876" cy="609398"/>
          </a:xfrm>
        </p:spPr>
        <p:txBody>
          <a:bodyPr/>
          <a:lstStyle/>
          <a:p>
            <a:r>
              <a:rPr lang="en-US" dirty="0"/>
              <a:t>Prevent customer and business data from falling into the wrong hands.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CA5EDE3-F986-4FB4-B723-9DD5E0C62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515673"/>
              </p:ext>
            </p:extLst>
          </p:nvPr>
        </p:nvGraphicFramePr>
        <p:xfrm>
          <a:off x="434974" y="2926080"/>
          <a:ext cx="5421297" cy="2731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148">
                  <a:extLst>
                    <a:ext uri="{9D8B030D-6E8A-4147-A177-3AD203B41FA5}">
                      <a16:colId xmlns:a16="http://schemas.microsoft.com/office/drawing/2014/main" val="1499946517"/>
                    </a:ext>
                  </a:extLst>
                </a:gridCol>
                <a:gridCol w="3678149">
                  <a:extLst>
                    <a:ext uri="{9D8B030D-6E8A-4147-A177-3AD203B41FA5}">
                      <a16:colId xmlns:a16="http://schemas.microsoft.com/office/drawing/2014/main" val="529322034"/>
                    </a:ext>
                  </a:extLst>
                </a:gridCol>
              </a:tblGrid>
              <a:tr h="682956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Enforce who can open documents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ysClr val="windowText" lastClr="000000"/>
                          </a:solidFill>
                        </a:rPr>
                        <a:t>Document encryption monitoring and remediation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036599"/>
                  </a:ext>
                </a:extLst>
              </a:tr>
              <a:tr h="682956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Don’t accidentally share confidential information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Monitoring and enforcement for access to shared files in email and team sites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46675"/>
                  </a:ext>
                </a:extLst>
              </a:tr>
              <a:tr h="682956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Encrypt corporate data on mobile devices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Separation of personal information and business information on phones and tablets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321580"/>
                  </a:ext>
                </a:extLst>
              </a:tr>
              <a:tr h="682956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Prove that you’ve kept information safe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Archiving and compliance reporting for email and/or backup and disaster recovery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202023"/>
                  </a:ext>
                </a:extLst>
              </a:tr>
            </a:tbl>
          </a:graphicData>
        </a:graphic>
      </p:graphicFrame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821AA66-7E1E-4687-813D-41A31A9520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190938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459743-D6BE-4C8C-855D-C097B0AC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Partner managed identity service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82C450-FB50-4A72-B554-A17841C61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974" y="1105408"/>
            <a:ext cx="4948876" cy="609398"/>
          </a:xfrm>
        </p:spPr>
        <p:txBody>
          <a:bodyPr/>
          <a:lstStyle/>
          <a:p>
            <a:r>
              <a:rPr lang="en-US" dirty="0"/>
              <a:t>Ensure your employees can safely work on their smart phones and tablets.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0797E0-55C3-48AF-A6CB-451962954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601440"/>
              </p:ext>
            </p:extLst>
          </p:nvPr>
        </p:nvGraphicFramePr>
        <p:xfrm>
          <a:off x="434974" y="2977356"/>
          <a:ext cx="5421297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148">
                  <a:extLst>
                    <a:ext uri="{9D8B030D-6E8A-4147-A177-3AD203B41FA5}">
                      <a16:colId xmlns:a16="http://schemas.microsoft.com/office/drawing/2014/main" val="1499946517"/>
                    </a:ext>
                  </a:extLst>
                </a:gridCol>
                <a:gridCol w="3678149">
                  <a:extLst>
                    <a:ext uri="{9D8B030D-6E8A-4147-A177-3AD203B41FA5}">
                      <a16:colId xmlns:a16="http://schemas.microsoft.com/office/drawing/2014/main" val="52932203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Secure every employee 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ysClr val="windowText" lastClr="000000"/>
                          </a:solidFill>
                        </a:rPr>
                        <a:t>Endpoint security monitoring and remediation for laptops, PCs, tablets, and phones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03659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Create ready-to-use secure devices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Device as a service offering that includes hardware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4667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Don’t let corrupt devices talk to your systems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Corrupt device quarantining and download prevention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32158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Lock down lost or stolen devices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Remote wipe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202023"/>
                  </a:ext>
                </a:extLst>
              </a:tr>
            </a:tbl>
          </a:graphicData>
        </a:graphic>
      </p:graphicFrame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09C2DE5-1AAB-4228-96B9-E468429F31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5884" t="3150" r="17409" b="16524"/>
          <a:stretch/>
        </p:blipFill>
        <p:spPr>
          <a:xfrm>
            <a:off x="6334125" y="0"/>
            <a:ext cx="6102349" cy="6994525"/>
          </a:xfrm>
        </p:spPr>
      </p:pic>
    </p:spTree>
    <p:extLst>
      <p:ext uri="{BB962C8B-B14F-4D97-AF65-F5344CB8AC3E}">
        <p14:creationId xmlns:p14="http://schemas.microsoft.com/office/powerpoint/2010/main" val="11037555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4994B-A168-44D2-BAA2-123664C3A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attacks so successful?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E83E0B-85D1-4268-9787-71E9AFBFAF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It only takes hackers 4 minutes to get in your network, but 99+ days for businesses to discover they’ve been breached.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77D655-EF2F-4A02-8059-53DDFE494DF4}"/>
              </a:ext>
            </a:extLst>
          </p:cNvPr>
          <p:cNvGrpSpPr/>
          <p:nvPr/>
        </p:nvGrpSpPr>
        <p:grpSpPr>
          <a:xfrm>
            <a:off x="-513408" y="2455384"/>
            <a:ext cx="4868659" cy="3245772"/>
            <a:chOff x="-513408" y="2671765"/>
            <a:chExt cx="4868659" cy="32457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F6AA78-D918-4207-8E2E-EF7FC49E24B5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763246BD-811A-4079-AA26-ADF9400D7C7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69167093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2AD99E6-8AB0-4900-B9CD-83127FAD16FC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77F1DE-5309-4E39-8DB9-95B42E56C7AC}"/>
                </a:ext>
              </a:extLst>
            </p:cNvPr>
            <p:cNvSpPr txBox="1"/>
            <p:nvPr/>
          </p:nvSpPr>
          <p:spPr>
            <a:xfrm>
              <a:off x="655608" y="4222369"/>
              <a:ext cx="2635759" cy="960263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users open emails from attackers, 10% click on attachments or links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9B1D15-6D41-4AF0-B6FD-27F4E600DC31}"/>
                </a:ext>
              </a:extLst>
            </p:cNvPr>
            <p:cNvSpPr txBox="1"/>
            <p:nvPr/>
          </p:nvSpPr>
          <p:spPr>
            <a:xfrm>
              <a:off x="1036501" y="3376613"/>
              <a:ext cx="1768840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30%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AB4198-2069-4B8B-8E46-CAE8BA7110D9}"/>
              </a:ext>
            </a:extLst>
          </p:cNvPr>
          <p:cNvGrpSpPr/>
          <p:nvPr/>
        </p:nvGrpSpPr>
        <p:grpSpPr>
          <a:xfrm>
            <a:off x="3783909" y="2455384"/>
            <a:ext cx="4868659" cy="3245772"/>
            <a:chOff x="-513408" y="2671765"/>
            <a:chExt cx="4868659" cy="32457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E8B3BF-132B-4A82-9C2E-FB16BAD932E2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26" name="Chart 25">
                <a:extLst>
                  <a:ext uri="{FF2B5EF4-FFF2-40B4-BE49-F238E27FC236}">
                    <a16:creationId xmlns:a16="http://schemas.microsoft.com/office/drawing/2014/main" id="{E4B64287-3397-4CDA-841E-9D7DEBD4B3B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88570238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1C6C177-7228-4438-8295-D86D05C2E6B7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B3AF3F-4FCB-4070-A59E-529D4C5953CE}"/>
                </a:ext>
              </a:extLst>
            </p:cNvPr>
            <p:cNvSpPr txBox="1"/>
            <p:nvPr/>
          </p:nvSpPr>
          <p:spPr>
            <a:xfrm>
              <a:off x="809425" y="4222369"/>
              <a:ext cx="2513258" cy="7386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passwords are weak, default, or stolen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BC74F3-F5DE-4DD0-94DE-8A664B8C82A0}"/>
                </a:ext>
              </a:extLst>
            </p:cNvPr>
            <p:cNvSpPr txBox="1"/>
            <p:nvPr/>
          </p:nvSpPr>
          <p:spPr>
            <a:xfrm>
              <a:off x="1036501" y="3376613"/>
              <a:ext cx="1768840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63%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A18F1-6781-403D-AE43-0E66DC5767C6}"/>
              </a:ext>
            </a:extLst>
          </p:cNvPr>
          <p:cNvGrpSpPr/>
          <p:nvPr/>
        </p:nvGrpSpPr>
        <p:grpSpPr>
          <a:xfrm>
            <a:off x="8081225" y="2462122"/>
            <a:ext cx="4868659" cy="3245772"/>
            <a:chOff x="-513408" y="2671765"/>
            <a:chExt cx="4868659" cy="324577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859C427-B4D3-4AB2-8D9E-CBC59E14B1D3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32" name="Chart 31">
                <a:extLst>
                  <a:ext uri="{FF2B5EF4-FFF2-40B4-BE49-F238E27FC236}">
                    <a16:creationId xmlns:a16="http://schemas.microsoft.com/office/drawing/2014/main" id="{A22A0A45-1A33-4CE8-BB6E-C9B46D9C8D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10813770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FB13720-C6A8-4091-B2F1-2420741673DB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2D696C-34B0-4667-B82C-B0100D557452}"/>
                </a:ext>
              </a:extLst>
            </p:cNvPr>
            <p:cNvSpPr txBox="1"/>
            <p:nvPr/>
          </p:nvSpPr>
          <p:spPr>
            <a:xfrm>
              <a:off x="809425" y="4222369"/>
              <a:ext cx="2481942" cy="7386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users accidentally share information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BFCF48-D8C6-4DE6-8757-12C1C3BEA40F}"/>
                </a:ext>
              </a:extLst>
            </p:cNvPr>
            <p:cNvSpPr txBox="1"/>
            <p:nvPr/>
          </p:nvSpPr>
          <p:spPr>
            <a:xfrm>
              <a:off x="1036501" y="3376613"/>
              <a:ext cx="1768840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53%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23863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5985FAF-4D56-4A61-A5F4-3E2B19EF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 biggest security pains for small businesses? </a:t>
            </a:r>
          </a:p>
        </p:txBody>
      </p:sp>
      <p:pic>
        <p:nvPicPr>
          <p:cNvPr id="34" name="Content Placeholder 33">
            <a:extLst>
              <a:ext uri="{FF2B5EF4-FFF2-40B4-BE49-F238E27FC236}">
                <a16:creationId xmlns:a16="http://schemas.microsoft.com/office/drawing/2014/main" id="{AD4B0B7A-08B3-41F8-BE81-F3CA8C14054B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985839" y="2829242"/>
            <a:ext cx="1454957" cy="777240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3AF2DC9B-078C-4EE6-AEFC-9AB4338AC546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3925888" y="2737433"/>
            <a:ext cx="1628775" cy="960859"/>
          </a:xfr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174F588-7D95-4F56-AFDA-D608CC97A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976" y="5026024"/>
            <a:ext cx="2706624" cy="1826141"/>
          </a:xfrm>
        </p:spPr>
        <p:txBody>
          <a:bodyPr/>
          <a:lstStyle/>
          <a:p>
            <a:r>
              <a:rPr lang="en-US" dirty="0"/>
              <a:t>Email</a:t>
            </a:r>
          </a:p>
          <a:p>
            <a:r>
              <a:rPr lang="en-US" sz="1200" b="0" dirty="0">
                <a:solidFill>
                  <a:schemeClr val="tx1"/>
                </a:solidFill>
                <a:latin typeface="+mn-lt"/>
              </a:rPr>
              <a:t>Subpar antivirus antispam doesn’t </a:t>
            </a:r>
            <a:br>
              <a:rPr lang="en-US" sz="1200" b="0" dirty="0">
                <a:solidFill>
                  <a:schemeClr val="tx1"/>
                </a:solidFill>
                <a:latin typeface="+mn-lt"/>
              </a:rPr>
            </a:br>
            <a:r>
              <a:rPr lang="en-US" sz="1200" b="0" dirty="0">
                <a:solidFill>
                  <a:schemeClr val="tx1"/>
                </a:solidFill>
                <a:latin typeface="+mn-lt"/>
              </a:rPr>
              <a:t>catch attacks</a:t>
            </a:r>
          </a:p>
          <a:p>
            <a:r>
              <a:rPr lang="en-US" sz="1200" b="0" dirty="0">
                <a:solidFill>
                  <a:schemeClr val="tx1"/>
                </a:solidFill>
                <a:latin typeface="+mn-lt"/>
              </a:rPr>
              <a:t>Users click on ransomware and </a:t>
            </a:r>
            <a:br>
              <a:rPr lang="en-US" sz="1200" b="0" dirty="0">
                <a:solidFill>
                  <a:schemeClr val="tx1"/>
                </a:solidFill>
                <a:latin typeface="+mn-lt"/>
              </a:rPr>
            </a:br>
            <a:r>
              <a:rPr lang="en-US" sz="1200" b="0" dirty="0">
                <a:solidFill>
                  <a:schemeClr val="tx1"/>
                </a:solidFill>
                <a:latin typeface="+mn-lt"/>
              </a:rPr>
              <a:t>phishing links</a:t>
            </a:r>
          </a:p>
          <a:p>
            <a:r>
              <a:rPr lang="en-US" sz="1200" b="0" dirty="0">
                <a:solidFill>
                  <a:schemeClr val="tx1"/>
                </a:solidFill>
                <a:latin typeface="+mn-lt"/>
              </a:rPr>
              <a:t>Accidentally send confidential data</a:t>
            </a:r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51523E-E457-4BC9-923F-D496CEAC07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7218" y="5026024"/>
            <a:ext cx="2706624" cy="1190069"/>
          </a:xfrm>
        </p:spPr>
        <p:txBody>
          <a:bodyPr/>
          <a:lstStyle/>
          <a:p>
            <a:r>
              <a:rPr lang="en-US" dirty="0"/>
              <a:t>Mobility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One extreme: Prohibit use because of security concerns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Or the other: Don’t provide any protection for data on devices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36C2D49-F7DF-4794-AAD7-A270361B29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9459" y="5026024"/>
            <a:ext cx="2786611" cy="1190069"/>
          </a:xfrm>
        </p:spPr>
        <p:txBody>
          <a:bodyPr/>
          <a:lstStyle/>
          <a:p>
            <a:r>
              <a:rPr lang="en-US" dirty="0"/>
              <a:t>User credentials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Users have same passwords across all accounts, increasing risk if compromised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Attackers have sophisticated methods </a:t>
            </a:r>
            <a:br>
              <a:rPr lang="en-US" sz="1200" dirty="0">
                <a:solidFill>
                  <a:schemeClr val="tx1"/>
                </a:solidFill>
                <a:latin typeface="+mn-lt"/>
              </a:rPr>
            </a:br>
            <a:r>
              <a:rPr lang="en-US" sz="1200" dirty="0">
                <a:solidFill>
                  <a:schemeClr val="tx1"/>
                </a:solidFill>
                <a:latin typeface="+mn-lt"/>
              </a:rPr>
              <a:t>to easily steal credentials</a:t>
            </a:r>
          </a:p>
        </p:txBody>
      </p:sp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E84A58D0-24AD-4108-AFE7-FB1426DE813C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4"/>
          <a:stretch>
            <a:fillRect/>
          </a:stretch>
        </p:blipFill>
        <p:spPr>
          <a:xfrm>
            <a:off x="10242679" y="2721079"/>
            <a:ext cx="804605" cy="993566"/>
          </a:xfr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278513D-40E2-41A0-B570-CEEB4659FC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91701" y="5026024"/>
            <a:ext cx="2706624" cy="1190069"/>
          </a:xfrm>
        </p:spPr>
        <p:txBody>
          <a:bodyPr/>
          <a:lstStyle/>
          <a:p>
            <a:r>
              <a:rPr lang="en-US" dirty="0"/>
              <a:t>Compliance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Standards don’t change based on company size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Requirements for GDPR and other regulations are rigorous and complex</a:t>
            </a:r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8D69D694-3DA2-45EC-A431-1A5340E2B6B0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/>
          <a:stretch>
            <a:fillRect/>
          </a:stretch>
        </p:blipFill>
        <p:spPr>
          <a:xfrm>
            <a:off x="7075737" y="2834323"/>
            <a:ext cx="1048806" cy="777240"/>
          </a:xfrm>
        </p:spPr>
      </p:pic>
    </p:spTree>
    <p:extLst>
      <p:ext uri="{BB962C8B-B14F-4D97-AF65-F5344CB8AC3E}">
        <p14:creationId xmlns:p14="http://schemas.microsoft.com/office/powerpoint/2010/main" val="365325546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E069E79A-C59F-4DB6-91FD-4AAF13AE5AEE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1731565" y="2806798"/>
            <a:ext cx="1121571" cy="841178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C93F2413-1118-4E23-A24F-AFF7B24E10DF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4"/>
          <a:stretch>
            <a:fillRect/>
          </a:stretch>
        </p:blipFill>
        <p:spPr>
          <a:xfrm>
            <a:off x="5828126" y="2782416"/>
            <a:ext cx="780223" cy="889942"/>
          </a:xfr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EFC92D6F-823C-403F-A353-259379981198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/>
          <a:stretch>
            <a:fillRect/>
          </a:stretch>
        </p:blipFill>
        <p:spPr>
          <a:xfrm>
            <a:off x="9836430" y="2739748"/>
            <a:ext cx="621741" cy="975279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3B4205-F96C-4FC0-9945-FE2C9FDC0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Security is too complex</a:t>
            </a:r>
          </a:p>
          <a:p>
            <a:r>
              <a:rPr lang="en-US" sz="1200" b="0" dirty="0">
                <a:solidFill>
                  <a:schemeClr val="tx1"/>
                </a:solidFill>
                <a:latin typeface="+mn-lt"/>
              </a:rPr>
              <a:t>While SMBs may not have in-house IT departments, that doesn’t mean they can’t implement comprehensive security. Technology and services can radically reduce complexity while also providing </a:t>
            </a:r>
            <a:br>
              <a:rPr lang="en-US" sz="1200" b="0" dirty="0">
                <a:solidFill>
                  <a:schemeClr val="tx1"/>
                </a:solidFill>
                <a:latin typeface="+mn-lt"/>
              </a:rPr>
            </a:br>
            <a:r>
              <a:rPr lang="en-US" sz="1200" b="0" dirty="0">
                <a:solidFill>
                  <a:schemeClr val="tx1"/>
                </a:solidFill>
                <a:latin typeface="+mn-lt"/>
              </a:rPr>
              <a:t>strong protection.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2752A-89A1-4D8A-A079-2A8A0BDA66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Security is too expensive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SMBs typically spend about </a:t>
            </a:r>
            <a:r>
              <a:rPr lang="en-US" sz="1200" b="1" dirty="0">
                <a:latin typeface="+mn-lt"/>
              </a:rPr>
              <a:t>15%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of their budget on security or </a:t>
            </a:r>
            <a:r>
              <a:rPr lang="en-US" sz="1200" b="1" dirty="0">
                <a:latin typeface="+mn-lt"/>
              </a:rPr>
              <a:t>$1,320/user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annually. To increase protection, you don’t need to necessarily increase IT spend – just adjust how you are spending your dollars.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BBC7F8-AC14-40FF-8D8D-245BF5CF12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Security is not a business priority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Small businesses that deal with customer information – whether they are retail, financial, health care, or food services – have the same accountability to secure </a:t>
            </a:r>
            <a:br>
              <a:rPr lang="en-US" sz="1200" dirty="0">
                <a:solidFill>
                  <a:schemeClr val="tx1"/>
                </a:solidFill>
                <a:latin typeface="+mn-lt"/>
              </a:rPr>
            </a:br>
            <a:r>
              <a:rPr lang="en-US" sz="1200" dirty="0">
                <a:solidFill>
                  <a:schemeClr val="tx1"/>
                </a:solidFill>
                <a:latin typeface="+mn-lt"/>
              </a:rPr>
              <a:t>data as big enterprises, so they need enterprise-</a:t>
            </a:r>
            <a:br>
              <a:rPr lang="en-US" sz="1200" dirty="0">
                <a:solidFill>
                  <a:schemeClr val="tx1"/>
                </a:solidFill>
                <a:latin typeface="+mn-lt"/>
              </a:rPr>
            </a:br>
            <a:r>
              <a:rPr lang="en-US" sz="1200" dirty="0">
                <a:solidFill>
                  <a:schemeClr val="tx1"/>
                </a:solidFill>
                <a:latin typeface="+mn-lt"/>
              </a:rPr>
              <a:t>level protections.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24994B-A168-44D2-BAA2-123664C3A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don’t small businesses have the security they need?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E5D797-6EA3-4764-BBF7-A5391BACFD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Common misconceptions about small businesses contribute to the problem. </a:t>
            </a:r>
          </a:p>
        </p:txBody>
      </p:sp>
    </p:spTree>
    <p:extLst>
      <p:ext uri="{BB962C8B-B14F-4D97-AF65-F5344CB8AC3E}">
        <p14:creationId xmlns:p14="http://schemas.microsoft.com/office/powerpoint/2010/main" val="47011758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7B86C29-7261-4436-A250-A2BD38B03893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1369126" y="2816178"/>
            <a:ext cx="2078224" cy="822037"/>
          </a:xfr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0DDE6904-354F-4671-9AA3-6A4FFBDE5C1F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4"/>
          <a:stretch>
            <a:fillRect/>
          </a:stretch>
        </p:blipFill>
        <p:spPr>
          <a:xfrm>
            <a:off x="5846412" y="2675745"/>
            <a:ext cx="743650" cy="1103285"/>
          </a:xfr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C0E53849-FEB8-430A-8E8E-638624689E32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/>
          <a:stretch>
            <a:fillRect/>
          </a:stretch>
        </p:blipFill>
        <p:spPr>
          <a:xfrm>
            <a:off x="9674899" y="2724509"/>
            <a:ext cx="944802" cy="100575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1FF588-AA2A-4CCC-BA28-8B725D983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975" y="5026024"/>
            <a:ext cx="3700401" cy="1292662"/>
          </a:xfrm>
        </p:spPr>
        <p:txBody>
          <a:bodyPr/>
          <a:lstStyle/>
          <a:p>
            <a:r>
              <a:rPr lang="en-US" dirty="0"/>
              <a:t>Simple</a:t>
            </a:r>
          </a:p>
          <a:p>
            <a:r>
              <a:rPr lang="en-US" sz="1200" b="0" dirty="0">
                <a:solidFill>
                  <a:schemeClr val="tx1"/>
                </a:solidFill>
                <a:latin typeface="+mn-lt"/>
              </a:rPr>
              <a:t>One solution</a:t>
            </a:r>
          </a:p>
          <a:p>
            <a:r>
              <a:rPr lang="en-US" sz="1200" b="0" dirty="0">
                <a:solidFill>
                  <a:schemeClr val="tx1"/>
                </a:solidFill>
                <a:latin typeface="+mn-lt"/>
              </a:rPr>
              <a:t>Cloud platform simplifies deployment</a:t>
            </a:r>
          </a:p>
          <a:p>
            <a:r>
              <a:rPr lang="en-US" sz="1200" b="0" dirty="0">
                <a:solidFill>
                  <a:schemeClr val="tx1"/>
                </a:solidFill>
                <a:latin typeface="+mn-lt"/>
              </a:rPr>
              <a:t>Use this </a:t>
            </a:r>
            <a:r>
              <a:rPr lang="en-AU" sz="1200" u="sng" dirty="0">
                <a:hlinkClick r:id="rId6"/>
              </a:rPr>
              <a:t>security assessment link</a:t>
            </a:r>
            <a:r>
              <a:rPr lang="en-AU" sz="1200" u="sng" dirty="0"/>
              <a:t> </a:t>
            </a:r>
            <a:r>
              <a:rPr lang="en-US" sz="1200" b="0" dirty="0">
                <a:solidFill>
                  <a:schemeClr val="tx1"/>
                </a:solidFill>
                <a:latin typeface="+mn-lt"/>
              </a:rPr>
              <a:t>well your business is protected from cybersecurity risks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0BC53E-165A-4E25-B69F-178443B7A3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7212" y="5026024"/>
            <a:ext cx="3695701" cy="1354217"/>
          </a:xfrm>
        </p:spPr>
        <p:txBody>
          <a:bodyPr/>
          <a:lstStyle/>
          <a:p>
            <a:r>
              <a:rPr lang="en-US" dirty="0"/>
              <a:t>Reduces costs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Eliminates costs for multiple third-party </a:t>
            </a:r>
            <a:br>
              <a:rPr lang="en-US" sz="1200" dirty="0">
                <a:solidFill>
                  <a:schemeClr val="tx1"/>
                </a:solidFill>
                <a:latin typeface="+mn-lt"/>
              </a:rPr>
            </a:br>
            <a:r>
              <a:rPr lang="en-US" sz="1200" dirty="0">
                <a:solidFill>
                  <a:schemeClr val="tx1"/>
                </a:solidFill>
                <a:latin typeface="+mn-lt"/>
              </a:rPr>
              <a:t>vendor solutions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Reduces maintenance and management costs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4634C3-0B3D-4531-8A91-6DE66B9E23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9925" y="5026024"/>
            <a:ext cx="3708401" cy="1641475"/>
          </a:xfrm>
        </p:spPr>
        <p:txBody>
          <a:bodyPr/>
          <a:lstStyle/>
          <a:p>
            <a:r>
              <a:rPr lang="en-US" dirty="0"/>
              <a:t>Aligns with business goals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Security built into your productivity platform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Don’t need to make trade-offs to justify </a:t>
            </a:r>
            <a:br>
              <a:rPr lang="en-US" sz="1200" dirty="0">
                <a:solidFill>
                  <a:schemeClr val="tx1"/>
                </a:solidFill>
                <a:latin typeface="+mn-lt"/>
              </a:rPr>
            </a:br>
            <a:r>
              <a:rPr lang="en-US" sz="1200" dirty="0">
                <a:solidFill>
                  <a:schemeClr val="tx1"/>
                </a:solidFill>
                <a:latin typeface="+mn-lt"/>
              </a:rPr>
              <a:t>security investment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Protect business against risk-related costs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24994B-A168-44D2-BAA2-123664C3A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365 Business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4C88DB-76D7-40A6-ADC9-B66A6494C07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4974" y="1105407"/>
            <a:ext cx="11567160" cy="360099"/>
          </a:xfrm>
        </p:spPr>
        <p:txBody>
          <a:bodyPr/>
          <a:lstStyle/>
          <a:p>
            <a:r>
              <a:rPr lang="en-US" dirty="0"/>
              <a:t>Business savvy way to reduce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99982-9271-499F-A51A-0C4F54FE92AF}"/>
              </a:ext>
            </a:extLst>
          </p:cNvPr>
          <p:cNvSpPr txBox="1"/>
          <p:nvPr/>
        </p:nvSpPr>
        <p:spPr>
          <a:xfrm>
            <a:off x="3109118" y="3268662"/>
            <a:ext cx="6218237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sz="1100">
                <a:solidFill>
                  <a:srgbClr val="0563C1"/>
                </a:solidFill>
                <a:latin typeface="Calibri"/>
                <a:hlinkClick r:id="rId7"/>
              </a:rPr>
              <a:t>security assessment link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4890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D31E2E75-B37B-4513-8ECF-D543022C0B18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1850427" y="3331564"/>
            <a:ext cx="883847" cy="883847"/>
          </a:xfr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56DD0E75-0292-40E5-BD42-6B75FC2F1105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4"/>
          <a:stretch>
            <a:fillRect/>
          </a:stretch>
        </p:blipFill>
        <p:spPr>
          <a:xfrm>
            <a:off x="5310008" y="3563193"/>
            <a:ext cx="1816458" cy="420589"/>
          </a:xfrm>
        </p:spPr>
      </p:pic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F88F4CCA-398C-4149-92BB-95894E918763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/>
          <a:stretch>
            <a:fillRect/>
          </a:stretch>
        </p:blipFill>
        <p:spPr>
          <a:xfrm>
            <a:off x="9812048" y="3358994"/>
            <a:ext cx="670505" cy="8289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761A29-3451-47EC-99EA-8AC0EAAB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Protect against security threats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1647E-56A3-4560-B18B-8629AE86C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Protect business data against leaks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FF46C5-DFB4-4E79-8B45-E6BC8E6EA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9925" y="5572505"/>
            <a:ext cx="3708401" cy="492443"/>
          </a:xfrm>
        </p:spPr>
        <p:txBody>
          <a:bodyPr/>
          <a:lstStyle/>
          <a:p>
            <a:r>
              <a:rPr lang="en-US" dirty="0"/>
              <a:t>Control who has access to </a:t>
            </a:r>
            <a:br>
              <a:rPr lang="en-US" dirty="0"/>
            </a:br>
            <a:r>
              <a:rPr lang="en-US" dirty="0"/>
              <a:t>business information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179C1A-CD7F-4784-A343-C276083D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365 Business security benefits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5970865-77C2-4B51-9882-E8AA03418B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Safeguard your business against external threats and leaks</a:t>
            </a:r>
          </a:p>
        </p:txBody>
      </p:sp>
    </p:spTree>
    <p:extLst>
      <p:ext uri="{BB962C8B-B14F-4D97-AF65-F5344CB8AC3E}">
        <p14:creationId xmlns:p14="http://schemas.microsoft.com/office/powerpoint/2010/main" val="223385450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8A0D2F-6D77-422B-BF83-132F02773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1203325"/>
            <a:ext cx="11567160" cy="12475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Protect inboxes against spam and viruses</a:t>
            </a:r>
          </a:p>
          <a:p>
            <a:pPr marL="0" indent="0">
              <a:buNone/>
            </a:pPr>
            <a:r>
              <a:rPr lang="en-US" dirty="0"/>
              <a:t>Block ransomware and phishing attacks</a:t>
            </a:r>
          </a:p>
          <a:p>
            <a:pPr marL="0" indent="0">
              <a:buNone/>
            </a:pPr>
            <a:r>
              <a:rPr lang="en-US" dirty="0"/>
              <a:t>Keep Windows 10 devices safe from sophisticated malware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179C1A-CD7F-4784-A343-C276083D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against security threats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0DC9A0-D86B-4AEA-AD5B-C4E555E1B642}"/>
              </a:ext>
            </a:extLst>
          </p:cNvPr>
          <p:cNvGrpSpPr/>
          <p:nvPr/>
        </p:nvGrpSpPr>
        <p:grpSpPr>
          <a:xfrm>
            <a:off x="-513408" y="2732158"/>
            <a:ext cx="4868659" cy="3245772"/>
            <a:chOff x="-513408" y="2671765"/>
            <a:chExt cx="4868659" cy="324577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42AA6A2-E8E3-4CD1-AF73-B79BEE4062C1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20" name="Chart 19">
                <a:extLst>
                  <a:ext uri="{FF2B5EF4-FFF2-40B4-BE49-F238E27FC236}">
                    <a16:creationId xmlns:a16="http://schemas.microsoft.com/office/drawing/2014/main" id="{F34BDE0A-17A1-49D1-A4F8-A552C9FDB01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54172542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02E66E9-FF73-4017-8C8F-9A8A25101353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686A39-F252-4589-AF44-FDF1B52B9608}"/>
                </a:ext>
              </a:extLst>
            </p:cNvPr>
            <p:cNvSpPr txBox="1"/>
            <p:nvPr/>
          </p:nvSpPr>
          <p:spPr>
            <a:xfrm>
              <a:off x="655608" y="4114789"/>
              <a:ext cx="2635759" cy="7386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cyberattacks start with a phishing email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A1A132-BE92-4917-9A9F-EF7D2526B916}"/>
                </a:ext>
              </a:extLst>
            </p:cNvPr>
            <p:cNvSpPr txBox="1"/>
            <p:nvPr/>
          </p:nvSpPr>
          <p:spPr>
            <a:xfrm>
              <a:off x="1036501" y="3376613"/>
              <a:ext cx="1768840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91%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201B60-9724-479C-8668-BC13E66FA867}"/>
              </a:ext>
            </a:extLst>
          </p:cNvPr>
          <p:cNvGrpSpPr/>
          <p:nvPr/>
        </p:nvGrpSpPr>
        <p:grpSpPr>
          <a:xfrm>
            <a:off x="3783909" y="2732158"/>
            <a:ext cx="4868659" cy="3245772"/>
            <a:chOff x="-513408" y="2671765"/>
            <a:chExt cx="4868659" cy="32457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B63F456-A830-4BCF-B4D5-7B101DE1040F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26" name="Chart 25">
                <a:extLst>
                  <a:ext uri="{FF2B5EF4-FFF2-40B4-BE49-F238E27FC236}">
                    <a16:creationId xmlns:a16="http://schemas.microsoft.com/office/drawing/2014/main" id="{07BCEE05-008E-49D6-B802-67B2CBADB1D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31543648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A09D3B1-2C44-4918-AC3E-2C191CC2C60F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33E4E5-BCA4-4157-B4C2-81EA501D1363}"/>
                </a:ext>
              </a:extLst>
            </p:cNvPr>
            <p:cNvSpPr txBox="1"/>
            <p:nvPr/>
          </p:nvSpPr>
          <p:spPr>
            <a:xfrm>
              <a:off x="809425" y="4114789"/>
              <a:ext cx="2513258" cy="960263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phishing attack victims fall victim a second time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0F8000-69A3-4E03-90A4-12CFB329B94D}"/>
                </a:ext>
              </a:extLst>
            </p:cNvPr>
            <p:cNvSpPr txBox="1"/>
            <p:nvPr/>
          </p:nvSpPr>
          <p:spPr>
            <a:xfrm>
              <a:off x="1036501" y="3376613"/>
              <a:ext cx="1768840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15%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FBCA607-4FB9-4FBC-8242-CABE00D77105}"/>
              </a:ext>
            </a:extLst>
          </p:cNvPr>
          <p:cNvGrpSpPr/>
          <p:nvPr/>
        </p:nvGrpSpPr>
        <p:grpSpPr>
          <a:xfrm>
            <a:off x="8081225" y="2738896"/>
            <a:ext cx="4868659" cy="3245772"/>
            <a:chOff x="-513408" y="2671765"/>
            <a:chExt cx="4868659" cy="324577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3ECBB8-9D88-4506-BE6F-9FE29E8153F6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32" name="Chart 31">
                <a:extLst>
                  <a:ext uri="{FF2B5EF4-FFF2-40B4-BE49-F238E27FC236}">
                    <a16:creationId xmlns:a16="http://schemas.microsoft.com/office/drawing/2014/main" id="{4A16DC24-33E8-4F5F-9706-D535CF50DCA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60182963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D6B2843-71D8-4207-882D-5A5BCBE9C6D5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C365B4-F3B8-47AE-89FC-60FA8B1E750D}"/>
                </a:ext>
              </a:extLst>
            </p:cNvPr>
            <p:cNvSpPr txBox="1"/>
            <p:nvPr/>
          </p:nvSpPr>
          <p:spPr>
            <a:xfrm>
              <a:off x="710732" y="4114789"/>
              <a:ext cx="2580635" cy="11818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pushing attacks that led to a breach were followed by some form of software installation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8ED4F7-EEC3-4B41-9A46-F26EAF0D8E4E}"/>
                </a:ext>
              </a:extLst>
            </p:cNvPr>
            <p:cNvSpPr txBox="1"/>
            <p:nvPr/>
          </p:nvSpPr>
          <p:spPr>
            <a:xfrm>
              <a:off x="1036501" y="3376613"/>
              <a:ext cx="1768840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95%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A1786EE-407B-4F43-A470-0789F93112EE}"/>
              </a:ext>
            </a:extLst>
          </p:cNvPr>
          <p:cNvSpPr txBox="1"/>
          <p:nvPr/>
        </p:nvSpPr>
        <p:spPr>
          <a:xfrm>
            <a:off x="2243887" y="4374938"/>
            <a:ext cx="177800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DBBE12-6A16-41EF-87DC-33ABF0E787D5}"/>
              </a:ext>
            </a:extLst>
          </p:cNvPr>
          <p:cNvSpPr txBox="1"/>
          <p:nvPr/>
        </p:nvSpPr>
        <p:spPr>
          <a:xfrm>
            <a:off x="6326109" y="4609256"/>
            <a:ext cx="177800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299C28-0AAE-4E4C-9C77-C728A6B7032F}"/>
              </a:ext>
            </a:extLst>
          </p:cNvPr>
          <p:cNvSpPr txBox="1"/>
          <p:nvPr/>
        </p:nvSpPr>
        <p:spPr>
          <a:xfrm>
            <a:off x="11411712" y="4806377"/>
            <a:ext cx="177800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156A2-5D00-41E6-91F1-BA2A061B6884}"/>
              </a:ext>
            </a:extLst>
          </p:cNvPr>
          <p:cNvSpPr txBox="1"/>
          <p:nvPr/>
        </p:nvSpPr>
        <p:spPr>
          <a:xfrm>
            <a:off x="434975" y="6265981"/>
            <a:ext cx="50801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 Verizon 2017 Breach Investigations </a:t>
            </a:r>
            <a:r>
              <a:rPr lang="en-US" sz="10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Reort</a:t>
            </a: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(ref. P11 of Security Playbook)</a:t>
            </a:r>
          </a:p>
          <a:p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2 Security Week Survey (ref P35 of Security Playbook)</a:t>
            </a:r>
          </a:p>
        </p:txBody>
      </p:sp>
    </p:spTree>
    <p:extLst>
      <p:ext uri="{BB962C8B-B14F-4D97-AF65-F5344CB8AC3E}">
        <p14:creationId xmlns:p14="http://schemas.microsoft.com/office/powerpoint/2010/main" val="118417506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43FE57-673B-4286-B148-2D6696382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1207008"/>
            <a:ext cx="11567160" cy="2469394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Restrict copying and saving of business information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Block sharing of sensitive information like credit card numbers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Prevent unauthorized users from opening or viewing sensitive documents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Encrypt data on mobile devices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Wipe data on lost or stolen devices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Back up email in secure archive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179C1A-CD7F-4784-A343-C276083D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your business against data leaks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6A990-1257-4F56-AA29-3D2F36A9C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39" y="3224412"/>
            <a:ext cx="6205311" cy="6324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0D3123-1F3B-408D-BD92-D122231B196C}"/>
              </a:ext>
            </a:extLst>
          </p:cNvPr>
          <p:cNvGrpSpPr/>
          <p:nvPr/>
        </p:nvGrpSpPr>
        <p:grpSpPr>
          <a:xfrm>
            <a:off x="-501446" y="3623246"/>
            <a:ext cx="4868659" cy="3245772"/>
            <a:chOff x="-513408" y="2671765"/>
            <a:chExt cx="4868659" cy="32457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676DC5-2DF1-4EA9-A520-634233CE4830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C10199FC-EACA-4DD1-8AA0-1A7CD44B4A2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96688402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009562B-47B9-4C00-8B54-A82AD98DC065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DE147-C953-43A7-914E-B9146026FD66}"/>
                </a:ext>
              </a:extLst>
            </p:cNvPr>
            <p:cNvSpPr txBox="1"/>
            <p:nvPr/>
          </p:nvSpPr>
          <p:spPr>
            <a:xfrm>
              <a:off x="655608" y="4114789"/>
              <a:ext cx="2635759" cy="877163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organization surveyed feel they are losing control over their data.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53F2DB-9602-4520-A2FF-2D761166F2D9}"/>
                </a:ext>
              </a:extLst>
            </p:cNvPr>
            <p:cNvSpPr txBox="1"/>
            <p:nvPr/>
          </p:nvSpPr>
          <p:spPr>
            <a:xfrm>
              <a:off x="1036501" y="3376613"/>
              <a:ext cx="1768840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88%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518DD71-D522-4910-B249-644B4E8D3789}"/>
              </a:ext>
            </a:extLst>
          </p:cNvPr>
          <p:cNvSpPr txBox="1"/>
          <p:nvPr/>
        </p:nvSpPr>
        <p:spPr>
          <a:xfrm>
            <a:off x="1925442" y="5445027"/>
            <a:ext cx="1778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A3B91D-0991-410A-A9BB-362535508C5F}"/>
              </a:ext>
            </a:extLst>
          </p:cNvPr>
          <p:cNvGrpSpPr/>
          <p:nvPr/>
        </p:nvGrpSpPr>
        <p:grpSpPr>
          <a:xfrm>
            <a:off x="3802301" y="3622004"/>
            <a:ext cx="4868659" cy="3245772"/>
            <a:chOff x="-513408" y="2671765"/>
            <a:chExt cx="4868659" cy="32457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064D5A8-BA58-49A0-A9CE-D4D4D32B6337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27" name="Chart 26">
                <a:extLst>
                  <a:ext uri="{FF2B5EF4-FFF2-40B4-BE49-F238E27FC236}">
                    <a16:creationId xmlns:a16="http://schemas.microsoft.com/office/drawing/2014/main" id="{3118B391-831F-47BE-9153-C7C44F83C98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07442998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B2E6D6F-775C-436F-86FE-C6D306B3BBC5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3395A8-2459-42A2-BCA7-4B776E6D2F0E}"/>
                </a:ext>
              </a:extLst>
            </p:cNvPr>
            <p:cNvSpPr txBox="1"/>
            <p:nvPr/>
          </p:nvSpPr>
          <p:spPr>
            <a:xfrm>
              <a:off x="655608" y="4114789"/>
              <a:ext cx="2740891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of survey responders say their outdated information security controls or architecture are a high area of vulnerability.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E8B05-7F2F-4EDA-BB83-E2A6120582FA}"/>
                </a:ext>
              </a:extLst>
            </p:cNvPr>
            <p:cNvSpPr txBox="1"/>
            <p:nvPr/>
          </p:nvSpPr>
          <p:spPr>
            <a:xfrm>
              <a:off x="1036501" y="3376613"/>
              <a:ext cx="1768840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48%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D3F29B8-CD84-4E7A-A81A-89C90C9E5FF4}"/>
              </a:ext>
            </a:extLst>
          </p:cNvPr>
          <p:cNvSpPr txBox="1"/>
          <p:nvPr/>
        </p:nvSpPr>
        <p:spPr>
          <a:xfrm>
            <a:off x="7010600" y="5617331"/>
            <a:ext cx="1778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32B53B-8AAF-4FB8-87E5-7F28F1D0F2D7}"/>
              </a:ext>
            </a:extLst>
          </p:cNvPr>
          <p:cNvGrpSpPr/>
          <p:nvPr/>
        </p:nvGrpSpPr>
        <p:grpSpPr>
          <a:xfrm>
            <a:off x="8080843" y="3620762"/>
            <a:ext cx="4868659" cy="3245772"/>
            <a:chOff x="-513408" y="2671765"/>
            <a:chExt cx="4868659" cy="324577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224CA62-9FB9-4BAA-919A-53949A706D21}"/>
                </a:ext>
              </a:extLst>
            </p:cNvPr>
            <p:cNvGrpSpPr/>
            <p:nvPr/>
          </p:nvGrpSpPr>
          <p:grpSpPr>
            <a:xfrm>
              <a:off x="-513408" y="2671765"/>
              <a:ext cx="4868659" cy="3245772"/>
              <a:chOff x="-513408" y="2671765"/>
              <a:chExt cx="4868659" cy="3245772"/>
            </a:xfrm>
          </p:grpSpPr>
          <p:graphicFrame>
            <p:nvGraphicFramePr>
              <p:cNvPr id="34" name="Chart 33">
                <a:extLst>
                  <a:ext uri="{FF2B5EF4-FFF2-40B4-BE49-F238E27FC236}">
                    <a16:creationId xmlns:a16="http://schemas.microsoft.com/office/drawing/2014/main" id="{2975A086-6BEF-4690-B6CD-C71E234595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98177538"/>
                  </p:ext>
                </p:extLst>
              </p:nvPr>
            </p:nvGraphicFramePr>
            <p:xfrm>
              <a:off x="-513408" y="2671765"/>
              <a:ext cx="4868659" cy="3245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039D5E0-2328-4017-AD41-D4AA7DB33923}"/>
                  </a:ext>
                </a:extLst>
              </p:cNvPr>
              <p:cNvSpPr/>
              <p:nvPr/>
            </p:nvSpPr>
            <p:spPr bwMode="auto">
              <a:xfrm>
                <a:off x="550476" y="2924206"/>
                <a:ext cx="2740891" cy="2740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70587F9-BD24-46F0-BD1D-C24FF0C7CF9C}"/>
                </a:ext>
              </a:extLst>
            </p:cNvPr>
            <p:cNvSpPr txBox="1"/>
            <p:nvPr/>
          </p:nvSpPr>
          <p:spPr>
            <a:xfrm>
              <a:off x="655608" y="4114789"/>
              <a:ext cx="2740891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Cost incurred for each lost or stolen record containing sensitive and confidential information.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1D9C1E-F6BC-4FC9-8825-FFC803C57B6F}"/>
                </a:ext>
              </a:extLst>
            </p:cNvPr>
            <p:cNvSpPr txBox="1"/>
            <p:nvPr/>
          </p:nvSpPr>
          <p:spPr>
            <a:xfrm>
              <a:off x="1036501" y="3376613"/>
              <a:ext cx="1768840" cy="107106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600" dirty="0">
                  <a:solidFill>
                    <a:schemeClr val="accent1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$158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1EA09BC-2A67-44C9-99ED-36BD75E4B4B6}"/>
              </a:ext>
            </a:extLst>
          </p:cNvPr>
          <p:cNvSpPr txBox="1"/>
          <p:nvPr/>
        </p:nvSpPr>
        <p:spPr>
          <a:xfrm>
            <a:off x="10309922" y="5617331"/>
            <a:ext cx="1778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458936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Microsoft 365 PPT Template - 2018">
  <a:themeElements>
    <a:clrScheme name="M365">
      <a:dk1>
        <a:srgbClr val="282828"/>
      </a:dk1>
      <a:lt1>
        <a:srgbClr val="FFFFFF"/>
      </a:lt1>
      <a:dk2>
        <a:srgbClr val="282828"/>
      </a:dk2>
      <a:lt2>
        <a:srgbClr val="FFFFFF"/>
      </a:lt2>
      <a:accent1>
        <a:srgbClr val="0078D4"/>
      </a:accent1>
      <a:accent2>
        <a:srgbClr val="002050"/>
      </a:accent2>
      <a:accent3>
        <a:srgbClr val="939393"/>
      </a:accent3>
      <a:accent4>
        <a:srgbClr val="00BCF2"/>
      </a:accent4>
      <a:accent5>
        <a:srgbClr val="6C6E6C"/>
      </a:accent5>
      <a:accent6>
        <a:srgbClr val="2E2F2E"/>
      </a:accent6>
      <a:hlink>
        <a:srgbClr val="0078D4"/>
      </a:hlink>
      <a:folHlink>
        <a:srgbClr val="0078D4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 365 PPT Template 2018_2" id="{01A7FB2A-7862-441E-89D5-C3EE05893CAC}" vid="{DEC62A46-47F5-4825-899D-4E8B117FF7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2C28266A38B74BB8736D79589A967D" ma:contentTypeVersion="10" ma:contentTypeDescription="Create a new document." ma:contentTypeScope="" ma:versionID="88f9f93a09bf6a2154fe6bd9f6c471f1">
  <xsd:schema xmlns:xsd="http://www.w3.org/2001/XMLSchema" xmlns:xs="http://www.w3.org/2001/XMLSchema" xmlns:p="http://schemas.microsoft.com/office/2006/metadata/properties" xmlns:ns2="3f419478-5607-4e24-9036-5a0e9a431bae" xmlns:ns3="f369e916-4bd8-4af9-b2c4-8613bc5330ef" targetNamespace="http://schemas.microsoft.com/office/2006/metadata/properties" ma:root="true" ma:fieldsID="f7f5e611fe5824119bfdcba22d92d581" ns2:_="" ns3:_="">
    <xsd:import namespace="3f419478-5607-4e24-9036-5a0e9a431bae"/>
    <xsd:import namespace="f369e916-4bd8-4af9-b2c4-8613bc5330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19478-5607-4e24-9036-5a0e9a431b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69e916-4bd8-4af9-b2c4-8613bc5330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4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5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29C015-7C52-4F24-B853-E84F0ABEDF57}"/>
</file>

<file path=customXml/itemProps2.xml><?xml version="1.0" encoding="utf-8"?>
<ds:datastoreItem xmlns:ds="http://schemas.openxmlformats.org/officeDocument/2006/customXml" ds:itemID="{797C08CC-1279-415E-809C-F1FA5DB364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EB23E4-E8F1-4B1C-ACC0-77CE3E661E24}">
  <ds:schemaRefs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e533181d-1573-4f8e-b98f-78814727ca97"/>
    <ds:schemaRef ds:uri="c48766f7-0523-4294-8d83-06a44f55c73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10209</TotalTime>
  <Words>1561</Words>
  <Application>Microsoft Office PowerPoint</Application>
  <PresentationFormat>Custom</PresentationFormat>
  <Paragraphs>245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Segoe UI</vt:lpstr>
      <vt:lpstr>Segoe UI Light</vt:lpstr>
      <vt:lpstr>Segoe UI Semibold</vt:lpstr>
      <vt:lpstr>Wingdings</vt:lpstr>
      <vt:lpstr>1_Microsoft 365 PPT Template - 2018</vt:lpstr>
      <vt:lpstr>Protect your business against cyber threats and information loss </vt:lpstr>
      <vt:lpstr>Threat landscape for small businesses</vt:lpstr>
      <vt:lpstr>Why are attacks so successful?</vt:lpstr>
      <vt:lpstr>Where are the biggest security pains for small businesses? </vt:lpstr>
      <vt:lpstr>Why don’t small businesses have the security they need? </vt:lpstr>
      <vt:lpstr>Microsoft 365 Business</vt:lpstr>
      <vt:lpstr>Microsoft 365 Business security benefits</vt:lpstr>
      <vt:lpstr>Protect against security threats</vt:lpstr>
      <vt:lpstr>Protect your business against data leaks</vt:lpstr>
      <vt:lpstr>Control who has access to business information</vt:lpstr>
      <vt:lpstr>Our expertise +  Microsoft 365 Business</vt:lpstr>
      <vt:lpstr>Next Steps</vt:lpstr>
      <vt:lpstr>Thank you</vt:lpstr>
      <vt:lpstr>Appendix</vt:lpstr>
      <vt:lpstr>Secure the Front Door</vt:lpstr>
      <vt:lpstr>Secure Content</vt:lpstr>
      <vt:lpstr>Secure Devices</vt:lpstr>
      <vt:lpstr>Partner Microsoft 365 Assessment</vt:lpstr>
      <vt:lpstr>Partner security monitoring service</vt:lpstr>
      <vt:lpstr>Partner managed identity service </vt:lpstr>
      <vt:lpstr>Partner secure content service </vt:lpstr>
      <vt:lpstr>Partner managed identity service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Wilcox</dc:creator>
  <cp:lastModifiedBy>Carol Leick (RedCloud Consulting Inc)</cp:lastModifiedBy>
  <cp:revision>397</cp:revision>
  <dcterms:modified xsi:type="dcterms:W3CDTF">2018-09-06T20:28:04Z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0x010100BF2C28266A38B74BB8736D79589A967D</vt:lpwstr>
  </property>
  <property fmtid="{D5CDD505-2E9C-101B-9397-08002B2CF9AE}" pid="3" name="_dlc_DocIdItemGuid">
    <vt:lpwstr>6b6bad82-26dc-4eea-97fc-77b6c66c3a00</vt:lpwstr>
  </property>
  <property fmtid="{D5CDD505-2E9C-101B-9397-08002B2CF9AE}" pid="4" name="MSIP_Label_f42aa342-8706-4288-bd11-ebb85995028c_Enabled">
    <vt:lpwstr>True</vt:lpwstr>
  </property>
  <property fmtid="{D5CDD505-2E9C-101B-9397-08002B2CF9AE}" pid="5" name="MSIP_Label_f42aa342-8706-4288-bd11-ebb85995028c_SiteId">
    <vt:lpwstr>72f988bf-86f1-41af-91ab-2d7cd011db47</vt:lpwstr>
  </property>
  <property fmtid="{D5CDD505-2E9C-101B-9397-08002B2CF9AE}" pid="6" name="MSIP_Label_f42aa342-8706-4288-bd11-ebb85995028c_Owner">
    <vt:lpwstr>jeprince@microsoft.com</vt:lpwstr>
  </property>
  <property fmtid="{D5CDD505-2E9C-101B-9397-08002B2CF9AE}" pid="7" name="MSIP_Label_f42aa342-8706-4288-bd11-ebb85995028c_SetDate">
    <vt:lpwstr>2017-11-13T21:03:06.9130972Z</vt:lpwstr>
  </property>
  <property fmtid="{D5CDD505-2E9C-101B-9397-08002B2CF9AE}" pid="8" name="MSIP_Label_f42aa342-8706-4288-bd11-ebb85995028c_Name">
    <vt:lpwstr>General</vt:lpwstr>
  </property>
  <property fmtid="{D5CDD505-2E9C-101B-9397-08002B2CF9AE}" pid="9" name="MSIP_Label_f42aa342-8706-4288-bd11-ebb85995028c_Application">
    <vt:lpwstr>Microsoft Azure Information Protection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